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8"/>
  </p:notesMasterIdLst>
  <p:sldIdLst>
    <p:sldId id="257" r:id="rId3"/>
    <p:sldId id="2689" r:id="rId4"/>
    <p:sldId id="1079" r:id="rId5"/>
    <p:sldId id="2690" r:id="rId6"/>
    <p:sldId id="2691" r:id="rId7"/>
    <p:sldId id="468" r:id="rId8"/>
    <p:sldId id="2706" r:id="rId9"/>
    <p:sldId id="2700" r:id="rId10"/>
    <p:sldId id="2693" r:id="rId11"/>
    <p:sldId id="2694" r:id="rId12"/>
    <p:sldId id="2695" r:id="rId13"/>
    <p:sldId id="2696" r:id="rId14"/>
    <p:sldId id="2697" r:id="rId15"/>
    <p:sldId id="2699" r:id="rId16"/>
    <p:sldId id="2702" r:id="rId17"/>
    <p:sldId id="2701" r:id="rId18"/>
    <p:sldId id="2703" r:id="rId19"/>
    <p:sldId id="1093" r:id="rId20"/>
    <p:sldId id="258" r:id="rId21"/>
    <p:sldId id="1090" r:id="rId22"/>
    <p:sldId id="1091" r:id="rId23"/>
    <p:sldId id="1092" r:id="rId24"/>
    <p:sldId id="2705" r:id="rId25"/>
    <p:sldId id="278" r:id="rId26"/>
    <p:sldId id="1102" r:id="rId27"/>
    <p:sldId id="2707" r:id="rId29"/>
    <p:sldId id="337" r:id="rId30"/>
    <p:sldId id="1098" r:id="rId31"/>
    <p:sldId id="2704" r:id="rId32"/>
  </p:sldIdLst>
  <p:sldSz cx="12192000" cy="6858000"/>
  <p:notesSz cx="6858000" cy="9144000"/>
  <p:embeddedFontLst>
    <p:embeddedFont>
      <p:font typeface="Futura PT Demi" panose="020B0702020204020303" pitchFamily="34" charset="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Futura PT Demi" panose="020B0702020204020303" pitchFamily="34" charset="-52"/>
      <p:regular r:id="rId41"/>
    </p:embeddedFont>
    <p:embeddedFont>
      <p:font typeface="Futura PT Demi" panose="020B0702020204020303"/>
      <p:regular r:id="rId42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2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A946"/>
    <a:srgbClr val="008000"/>
    <a:srgbClr val="003399"/>
    <a:srgbClr val="CC9900"/>
    <a:srgbClr val="CCCC00"/>
    <a:srgbClr val="0000FF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9" autoAdjust="0"/>
    <p:restoredTop sz="94660"/>
  </p:normalViewPr>
  <p:slideViewPr>
    <p:cSldViewPr showGuides="1">
      <p:cViewPr varScale="1">
        <p:scale>
          <a:sx n="81" d="100"/>
          <a:sy n="81" d="100"/>
        </p:scale>
        <p:origin x="720" y="53"/>
      </p:cViewPr>
      <p:guideLst>
        <p:guide orient="horz" pos="2160"/>
        <p:guide pos="42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6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font" Target="fonts/font7.fntdata"/><Relationship Id="rId41" Type="http://schemas.openxmlformats.org/officeDocument/2006/relationships/font" Target="fonts/font6.fntdata"/><Relationship Id="rId40" Type="http://schemas.openxmlformats.org/officeDocument/2006/relationships/font" Target="fonts/font5.fntdata"/><Relationship Id="rId4" Type="http://schemas.openxmlformats.org/officeDocument/2006/relationships/slide" Target="slides/slide2.xml"/><Relationship Id="rId39" Type="http://schemas.openxmlformats.org/officeDocument/2006/relationships/font" Target="fonts/font4.fntdata"/><Relationship Id="rId38" Type="http://schemas.openxmlformats.org/officeDocument/2006/relationships/font" Target="fonts/font3.fntdata"/><Relationship Id="rId37" Type="http://schemas.openxmlformats.org/officeDocument/2006/relationships/font" Target="fonts/font2.fntdata"/><Relationship Id="rId36" Type="http://schemas.openxmlformats.org/officeDocument/2006/relationships/font" Target="fonts/font1.fntdata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787C3CF-34EB-4387-9302-C3776D2C33E9}" type="datetimeFigureOut">
              <a:rPr lang="ru-RU" altLang="ru-RU"/>
            </a:fld>
            <a:endParaRPr lang="ru-RU" alt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 noProof="0"/>
              <a:t>Образец текста</a:t>
            </a:r>
            <a:endParaRPr lang="ru-RU" altLang="ru-RU" noProof="0"/>
          </a:p>
          <a:p>
            <a:pPr lvl="1"/>
            <a:r>
              <a:rPr lang="ru-RU" altLang="ru-RU" noProof="0"/>
              <a:t>Второй уровень</a:t>
            </a:r>
            <a:endParaRPr lang="ru-RU" altLang="ru-RU" noProof="0"/>
          </a:p>
          <a:p>
            <a:pPr lvl="2"/>
            <a:r>
              <a:rPr lang="ru-RU" altLang="ru-RU" noProof="0"/>
              <a:t>Третий уровень</a:t>
            </a:r>
            <a:endParaRPr lang="ru-RU" altLang="ru-RU" noProof="0"/>
          </a:p>
          <a:p>
            <a:pPr lvl="3"/>
            <a:r>
              <a:rPr lang="ru-RU" altLang="ru-RU" noProof="0"/>
              <a:t>Четвертый уровень</a:t>
            </a:r>
            <a:endParaRPr lang="ru-RU" altLang="ru-RU" noProof="0"/>
          </a:p>
          <a:p>
            <a:pPr lvl="4"/>
            <a:r>
              <a:rPr lang="ru-RU" altLang="ru-RU" noProof="0"/>
              <a:t>Пятый уровень</a:t>
            </a:r>
            <a:endParaRPr lang="ru-RU" altLang="ru-RU" noProof="0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F009E00C-A444-4A75-80F4-F268EDE20BAF}" type="slidenum">
              <a:rPr lang="ru-RU" altLang="ru-RU"/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1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Подключиться к системе очень просто – достаточно подать заявку через сайт, </a:t>
            </a:r>
            <a:r>
              <a:rPr lang="en-US" altLang="ru-RU"/>
              <a:t>qr</a:t>
            </a:r>
            <a:r>
              <a:rPr lang="ru-RU" altLang="ru-RU"/>
              <a:t>-код на слайде.</a:t>
            </a:r>
            <a:endParaRPr lang="ru-RU" altLang="ru-RU"/>
          </a:p>
        </p:txBody>
      </p:sp>
      <p:sp>
        <p:nvSpPr>
          <p:cNvPr id="32772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F4014A-77BA-493A-B60B-D19E180BB3E0}" type="slidenum">
              <a:rPr lang="ru-RU" altLang="ru-RU" smtClean="0">
                <a:cs typeface="Arial" panose="020B0604020202020204" pitchFamily="34" charset="0"/>
              </a:rPr>
            </a:fld>
            <a:endParaRPr lang="ru-RU" altLang="ru-RU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1" y="115889"/>
            <a:ext cx="2891367" cy="4752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867" y="115889"/>
            <a:ext cx="8475133" cy="4752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39616" y="529217"/>
            <a:ext cx="8714184" cy="739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  <a:endParaRPr lang="ru-RU" noProof="0" dirty="0"/>
          </a:p>
          <a:p>
            <a:pPr lvl="1"/>
            <a:r>
              <a:rPr lang="ru-RU" noProof="0" dirty="0"/>
              <a:t>Второй уровень</a:t>
            </a:r>
            <a:endParaRPr lang="ru-RU" noProof="0" dirty="0"/>
          </a:p>
          <a:p>
            <a:pPr lvl="2"/>
            <a:r>
              <a:rPr lang="ru-RU" noProof="0" dirty="0"/>
              <a:t>Третий уровень</a:t>
            </a:r>
            <a:endParaRPr lang="ru-RU" noProof="0" dirty="0"/>
          </a:p>
          <a:p>
            <a:pPr lvl="3"/>
            <a:r>
              <a:rPr lang="ru-RU" noProof="0" dirty="0"/>
              <a:t>Четвертый уровень</a:t>
            </a:r>
            <a:endParaRPr lang="ru-RU" noProof="0" dirty="0"/>
          </a:p>
          <a:p>
            <a:pPr lvl="4"/>
            <a:r>
              <a:rPr lang="ru-RU" noProof="0" dirty="0"/>
              <a:t>Пятый уровень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8DB7A-B723-41B4-A74E-DC94884E8B66}" type="datetime1">
              <a:rPr lang="ru-RU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219F1-5ABA-4449-970B-59CF3629AF6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4.pn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700213"/>
            <a:ext cx="11569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/>
              <a:t>Образец текста</a:t>
            </a:r>
            <a:endParaRPr lang="ru-RU" altLang="ru-RU"/>
          </a:p>
          <a:p>
            <a:pPr lvl="1"/>
            <a:r>
              <a:rPr lang="ru-RU" altLang="ru-RU"/>
              <a:t>Второй уровень</a:t>
            </a:r>
            <a:endParaRPr lang="ru-RU" altLang="ru-RU"/>
          </a:p>
          <a:p>
            <a:pPr lvl="2"/>
            <a:r>
              <a:rPr lang="ru-RU" altLang="ru-RU"/>
              <a:t>Третий уровень</a:t>
            </a:r>
            <a:endParaRPr lang="ru-RU" altLang="ru-RU"/>
          </a:p>
          <a:p>
            <a:pPr lvl="3"/>
            <a:r>
              <a:rPr lang="ru-RU" altLang="ru-RU"/>
              <a:t>Четвертый уровень</a:t>
            </a:r>
            <a:endParaRPr lang="ru-RU" altLang="ru-RU"/>
          </a:p>
          <a:p>
            <a:pPr lvl="4"/>
            <a:r>
              <a:rPr lang="ru-RU" altLang="ru-RU"/>
              <a:t>Пятый уровень</a:t>
            </a:r>
            <a:endParaRPr lang="ru-RU" altLang="ru-RU"/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446338" y="115888"/>
            <a:ext cx="94107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ru-RU"/>
              <a:t>Образец заголовка</a:t>
            </a: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8.png"/><Relationship Id="rId2" Type="http://schemas.openxmlformats.org/officeDocument/2006/relationships/hyperlink" Target="https://obrazovanie.1c.ru/oko/" TargetMode="External"/><Relationship Id="rId1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.png"/><Relationship Id="rId3" Type="http://schemas.openxmlformats.org/officeDocument/2006/relationships/hyperlink" Target="https://catalog.arppsoft.ru/product/6194497" TargetMode="External"/><Relationship Id="rId2" Type="http://schemas.openxmlformats.org/officeDocument/2006/relationships/hyperlink" Target="https://reestr.digital.gov.ru/reestr/306311/?sphrase_id=245914" TargetMode="External"/><Relationship Id="rId1" Type="http://schemas.openxmlformats.org/officeDocument/2006/relationships/hyperlink" Target="https://edu.asi.r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online-obr-oko-test-gpt-msk.1c.ru/" TargetMode="External"/><Relationship Id="rId1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45.png"/><Relationship Id="rId2" Type="http://schemas.openxmlformats.org/officeDocument/2006/relationships/hyperlink" Target="https://obrazovanie.1c.ru/" TargetMode="External"/><Relationship Id="rId1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hyperlink" Target="https://obrazovanie.1c.ru/oko/register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50.png"/><Relationship Id="rId2" Type="http://schemas.openxmlformats.org/officeDocument/2006/relationships/hyperlink" Target="https://obrazovanie.1c.ru/events/" TargetMode="External"/><Relationship Id="rId1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53.png"/><Relationship Id="rId3" Type="http://schemas.openxmlformats.org/officeDocument/2006/relationships/hyperlink" Target="https://vk.com/obrazovanie1c" TargetMode="External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hyperlink" Target="mailto:obr@1c.ru" TargetMode="External"/><Relationship Id="rId1" Type="http://schemas.openxmlformats.org/officeDocument/2006/relationships/hyperlink" Target="https://obrazovanie.1c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5"/>
          <p:cNvSpPr txBox="1">
            <a:spLocks noChangeArrowheads="1"/>
          </p:cNvSpPr>
          <p:nvPr/>
        </p:nvSpPr>
        <p:spPr bwMode="auto">
          <a:xfrm>
            <a:off x="911225" y="2060575"/>
            <a:ext cx="1058545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200">
                <a:solidFill>
                  <a:srgbClr val="1C1C1C"/>
                </a:solidFill>
              </a:rPr>
              <a:t>«Конструктор урока» – </a:t>
            </a:r>
            <a:br>
              <a:rPr lang="ru-RU" altLang="ru-RU" sz="3200">
                <a:solidFill>
                  <a:srgbClr val="1C1C1C"/>
                </a:solidFill>
              </a:rPr>
            </a:br>
            <a:r>
              <a:rPr lang="ru-RU" altLang="ru-RU" sz="3200">
                <a:solidFill>
                  <a:srgbClr val="1C1C1C"/>
                </a:solidFill>
              </a:rPr>
              <a:t>новый инструмент облачной системы «1С:Образование» </a:t>
            </a:r>
            <a:br>
              <a:rPr lang="ru-RU" altLang="ru-RU" sz="3200">
                <a:solidFill>
                  <a:srgbClr val="1C1C1C"/>
                </a:solidFill>
              </a:rPr>
            </a:br>
            <a:r>
              <a:rPr lang="ru-RU" altLang="ru-RU" sz="3200">
                <a:solidFill>
                  <a:srgbClr val="1C1C1C"/>
                </a:solidFill>
              </a:rPr>
              <a:t>для создания конспектов уроков </a:t>
            </a:r>
            <a:br>
              <a:rPr lang="ru-RU" altLang="ru-RU" sz="3200">
                <a:solidFill>
                  <a:srgbClr val="1C1C1C"/>
                </a:solidFill>
              </a:rPr>
            </a:br>
            <a:r>
              <a:rPr lang="ru-RU" altLang="ru-RU" sz="3200">
                <a:solidFill>
                  <a:srgbClr val="1C1C1C"/>
                </a:solidFill>
              </a:rPr>
              <a:t>в соответствии с требованиями ФГОС</a:t>
            </a:r>
            <a:endParaRPr lang="ru-RU" altLang="ru-RU" sz="3200">
              <a:solidFill>
                <a:srgbClr val="1C1C1C"/>
              </a:solidFill>
            </a:endParaRPr>
          </a:p>
        </p:txBody>
      </p:sp>
      <p:sp>
        <p:nvSpPr>
          <p:cNvPr id="7171" name="Прямоугольник 8"/>
          <p:cNvSpPr>
            <a:spLocks noChangeArrowheads="1"/>
          </p:cNvSpPr>
          <p:nvPr/>
        </p:nvSpPr>
        <p:spPr bwMode="auto">
          <a:xfrm>
            <a:off x="1055688" y="4724400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7172" name="TextBox 9"/>
          <p:cNvSpPr txBox="1">
            <a:spLocks noChangeArrowheads="1"/>
          </p:cNvSpPr>
          <p:nvPr/>
        </p:nvSpPr>
        <p:spPr bwMode="auto">
          <a:xfrm>
            <a:off x="1055688" y="5402263"/>
            <a:ext cx="4032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rgbClr val="1C1C1C"/>
                </a:solidFill>
              </a:rPr>
              <a:t>Фогель В.О., методист</a:t>
            </a:r>
            <a:endParaRPr lang="ru-RU" altLang="ru-RU" sz="1600" dirty="0">
              <a:solidFill>
                <a:srgbClr val="1C1C1C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rgbClr val="1C1C1C"/>
                </a:solidFill>
              </a:rPr>
              <a:t>Чернецкая Т.А., ведущий методист, </a:t>
            </a:r>
            <a:r>
              <a:rPr lang="ru-RU" altLang="ru-RU" sz="1600" dirty="0" err="1">
                <a:solidFill>
                  <a:srgbClr val="1C1C1C"/>
                </a:solidFill>
              </a:rPr>
              <a:t>к.п.н</a:t>
            </a:r>
            <a:r>
              <a:rPr lang="ru-RU" altLang="ru-RU" sz="1600" dirty="0">
                <a:solidFill>
                  <a:srgbClr val="1C1C1C"/>
                </a:solidFill>
              </a:rPr>
              <a:t>.</a:t>
            </a:r>
            <a:endParaRPr lang="ru-RU" altLang="ru-RU" sz="1600" dirty="0">
              <a:solidFill>
                <a:srgbClr val="1C1C1C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rgbClr val="1C1C1C"/>
                </a:solidFill>
              </a:rPr>
              <a:t>Фирма «1С»</a:t>
            </a:r>
            <a:endParaRPr lang="ru-RU" altLang="ru-RU" sz="1600" dirty="0">
              <a:solidFill>
                <a:srgbClr val="1C1C1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2"/>
          <p:cNvSpPr>
            <a:spLocks noGrp="1" noChangeArrowheads="1"/>
          </p:cNvSpPr>
          <p:nvPr>
            <p:ph type="title"/>
          </p:nvPr>
        </p:nvSpPr>
        <p:spPr>
          <a:xfrm>
            <a:off x="1931988" y="584200"/>
            <a:ext cx="9480550" cy="369888"/>
          </a:xfrm>
        </p:spPr>
        <p:txBody>
          <a:bodyPr/>
          <a:lstStyle/>
          <a:p>
            <a:r>
              <a:rPr lang="ru-RU" altLang="ru-RU" sz="3200">
                <a:latin typeface="Futura PT Demi" panose="020B0702020204020303" pitchFamily="34" charset="-52"/>
              </a:rPr>
              <a:t>Выбор основных параметров урока: </a:t>
            </a:r>
            <a:br>
              <a:rPr lang="ru-RU" altLang="ru-RU" sz="3200">
                <a:latin typeface="Futura PT Demi" panose="020B0702020204020303" pitchFamily="34" charset="-52"/>
              </a:rPr>
            </a:br>
            <a:r>
              <a:rPr lang="ru-RU" altLang="ru-RU" sz="3200">
                <a:latin typeface="Futura PT Demi" panose="020B0702020204020303" pitchFamily="34" charset="-52"/>
              </a:rPr>
              <a:t>класс, предмет, тема</a:t>
            </a:r>
            <a:endParaRPr lang="ru-RU" altLang="ru-RU" sz="3200">
              <a:latin typeface="Futura PT Demi" panose="020B0702020204020303" pitchFamily="34" charset="-52"/>
            </a:endParaRPr>
          </a:p>
        </p:txBody>
      </p:sp>
      <p:pic>
        <p:nvPicPr>
          <p:cNvPr id="16387" name="Рисунок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498600"/>
            <a:ext cx="6429375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3698875"/>
            <a:ext cx="5062538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2609850"/>
            <a:ext cx="31559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788" y="2609850"/>
            <a:ext cx="3019425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955800" y="638175"/>
            <a:ext cx="8280400" cy="3698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3200" kern="0" dirty="0"/>
              <a:t>Выбор основных параметров урока: </a:t>
            </a:r>
            <a:br>
              <a:rPr lang="ru-RU" sz="3200" kern="0" dirty="0"/>
            </a:br>
            <a:r>
              <a:rPr lang="ru-RU" sz="3200" kern="0" dirty="0"/>
              <a:t>тип и форма</a:t>
            </a:r>
            <a:endParaRPr lang="ru-RU" sz="3200" kern="0" dirty="0"/>
          </a:p>
        </p:txBody>
      </p:sp>
      <p:pic>
        <p:nvPicPr>
          <p:cNvPr id="17411" name="Рисунок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19225"/>
            <a:ext cx="6348413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2241550"/>
            <a:ext cx="6165850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063750" y="549275"/>
            <a:ext cx="8856663" cy="369888"/>
          </a:xfrm>
        </p:spPr>
        <p:txBody>
          <a:bodyPr/>
          <a:lstStyle/>
          <a:p>
            <a:r>
              <a:rPr lang="ru-RU" altLang="ru-RU" sz="3200">
                <a:latin typeface="Futura PT Demi" panose="020B0702020204020303" pitchFamily="34" charset="-52"/>
              </a:rPr>
              <a:t>Подбор цифровых образовательных ресурсов к этапам урока</a:t>
            </a:r>
            <a:endParaRPr lang="ru-RU" altLang="ru-RU" sz="3200">
              <a:latin typeface="Futura PT Demi" panose="020B0702020204020303" pitchFamily="34" charset="-52"/>
            </a:endParaRPr>
          </a:p>
        </p:txBody>
      </p:sp>
      <p:pic>
        <p:nvPicPr>
          <p:cNvPr id="18435" name="Объект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484313"/>
            <a:ext cx="670242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3644900"/>
            <a:ext cx="3675063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1484313"/>
            <a:ext cx="4468813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147888" y="692150"/>
            <a:ext cx="9493250" cy="369888"/>
          </a:xfrm>
        </p:spPr>
        <p:txBody>
          <a:bodyPr/>
          <a:lstStyle/>
          <a:p>
            <a:r>
              <a:rPr lang="ru-RU" altLang="ru-RU" sz="3200">
                <a:latin typeface="Futura PT Demi" panose="020B0702020204020303" pitchFamily="34" charset="-52"/>
              </a:rPr>
              <a:t>Выбор необходимых образовательных результатов урока в соответствии с ФОП</a:t>
            </a:r>
            <a:endParaRPr lang="ru-RU" altLang="ru-RU" sz="3200">
              <a:latin typeface="Futura PT Demi" panose="020B0702020204020303" pitchFamily="34" charset="-52"/>
            </a:endParaRPr>
          </a:p>
        </p:txBody>
      </p:sp>
      <p:pic>
        <p:nvPicPr>
          <p:cNvPr id="19459" name="Объект 8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2813" y="1700213"/>
            <a:ext cx="3025775" cy="3200400"/>
          </a:xfrm>
        </p:spPr>
      </p:pic>
      <p:pic>
        <p:nvPicPr>
          <p:cNvPr id="19460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1824038"/>
            <a:ext cx="5559425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450" y="1754188"/>
            <a:ext cx="3163888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Рисунок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871913"/>
            <a:ext cx="57689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Рисунок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557338"/>
            <a:ext cx="7058025" cy="518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/>
          <p:nvPr/>
        </p:nvSpPr>
        <p:spPr bwMode="auto">
          <a:xfrm>
            <a:off x="2424113" y="601663"/>
            <a:ext cx="6911975" cy="3698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3200" kern="0" dirty="0"/>
              <a:t>Технологическая карта почти готова!</a:t>
            </a:r>
            <a:endParaRPr lang="ru-RU" sz="3200" kern="0" dirty="0"/>
          </a:p>
        </p:txBody>
      </p:sp>
      <p:pic>
        <p:nvPicPr>
          <p:cNvPr id="20483" name="Рисунок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765300"/>
            <a:ext cx="6600825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1933575"/>
            <a:ext cx="5257800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latin typeface="Futura PT Demi" panose="020B0702020204020303" pitchFamily="34" charset="-52"/>
              </a:rPr>
              <a:t>Пример: урок первичного предъявления новых знаний по теме «Раздробленность на Руси», история, 6 класс </a:t>
            </a:r>
            <a:endParaRPr lang="ru-RU" altLang="ru-RU">
              <a:latin typeface="Futura PT Demi" panose="020B0702020204020303" pitchFamily="34" charset="-52"/>
            </a:endParaRPr>
          </a:p>
        </p:txBody>
      </p:sp>
      <p:pic>
        <p:nvPicPr>
          <p:cNvPr id="21507" name="Рисунок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628775"/>
            <a:ext cx="466248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2565400"/>
            <a:ext cx="4333875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3429000"/>
            <a:ext cx="47625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2"/>
          <p:cNvSpPr txBox="1">
            <a:spLocks noChangeArrowheads="1"/>
          </p:cNvSpPr>
          <p:nvPr/>
        </p:nvSpPr>
        <p:spPr bwMode="auto">
          <a:xfrm>
            <a:off x="1050925" y="6021388"/>
            <a:ext cx="609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latin typeface="Futura PT Demi" panose="020B0702020204020303" pitchFamily="34" charset="-52"/>
              </a:rPr>
              <a:t>Еще пример: урок обобщения и систематизации по теме «Четырехугольники», геометрия, 8 класс </a:t>
            </a:r>
            <a:endParaRPr lang="ru-RU" altLang="ru-RU">
              <a:latin typeface="Futura PT Demi" panose="020B0702020204020303" pitchFamily="34" charset="-52"/>
            </a:endParaRPr>
          </a:p>
        </p:txBody>
      </p:sp>
      <p:pic>
        <p:nvPicPr>
          <p:cNvPr id="22531" name="Рисунок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333500"/>
            <a:ext cx="4695825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2420938"/>
            <a:ext cx="4729162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63" y="3506788"/>
            <a:ext cx="4621212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1"/>
          <p:cNvSpPr txBox="1">
            <a:spLocks noChangeArrowheads="1"/>
          </p:cNvSpPr>
          <p:nvPr/>
        </p:nvSpPr>
        <p:spPr bwMode="auto">
          <a:xfrm>
            <a:off x="-385127" y="6093460"/>
            <a:ext cx="609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ru-RU" sz="1800" dirty="0">
                <a:latin typeface="Arial" panose="020B0604020202020204" pitchFamily="34" charset="0"/>
              </a:rPr>
              <a:t> </a:t>
            </a:r>
            <a:endParaRPr lang="ru-RU" altLang="ru-RU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/>
          <a:p>
            <a:pPr>
              <a:defRPr/>
            </a:pPr>
            <a:r>
              <a:rPr lang="ru-RU" dirty="0"/>
              <a:t>Как проверить, Достигнуты ли предметные результаты?</a:t>
            </a:r>
            <a:endParaRPr lang="ru-RU" dirty="0"/>
          </a:p>
        </p:txBody>
      </p:sp>
      <p:sp>
        <p:nvSpPr>
          <p:cNvPr id="23555" name="Текст 2"/>
          <p:cNvSpPr>
            <a:spLocks noGrp="1" noChangeArrowheads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/>
          <a:lstStyle/>
          <a:p>
            <a:endParaRPr lang="ru-RU" altLang="ru-RU">
              <a:latin typeface="Futura PT Demi" panose="020B0702020204020303" pitchFamily="34" charset="-5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489075" y="165100"/>
            <a:ext cx="9886950" cy="1476375"/>
          </a:xfrm>
        </p:spPr>
        <p:txBody>
          <a:bodyPr/>
          <a:lstStyle/>
          <a:p>
            <a:r>
              <a:rPr lang="ru-RU" altLang="ru-RU" sz="3200">
                <a:latin typeface="Futura PT Demi" panose="020B0702020204020303" pitchFamily="34" charset="-52"/>
              </a:rPr>
              <a:t>Детальный анализ результатов освоение образовательной программы – в системе «1С:Оценка качества образования»</a:t>
            </a:r>
            <a:endParaRPr lang="ru-RU" altLang="ru-RU" sz="3200">
              <a:latin typeface="Futura PT Demi" panose="020B0702020204020303" pitchFamily="34" charset="-52"/>
            </a:endParaRPr>
          </a:p>
        </p:txBody>
      </p:sp>
      <p:pic>
        <p:nvPicPr>
          <p:cNvPr id="24579" name="Рисунок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2662238"/>
            <a:ext cx="4822825" cy="35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8"/>
          <p:cNvSpPr txBox="1">
            <a:spLocks noChangeArrowheads="1"/>
          </p:cNvSpPr>
          <p:nvPr/>
        </p:nvSpPr>
        <p:spPr bwMode="auto">
          <a:xfrm>
            <a:off x="6577013" y="2662238"/>
            <a:ext cx="530860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2400">
                <a:hlinkClick r:id="rId2"/>
              </a:rPr>
              <a:t>https://obrazovanie.1c.ru/oko/</a:t>
            </a:r>
            <a:r>
              <a:rPr lang="ru-RU" altLang="ru-RU" sz="2400"/>
              <a:t> </a:t>
            </a:r>
            <a:endParaRPr lang="ru-RU" altLang="ru-RU" sz="2400"/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462338"/>
            <a:ext cx="23495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920875" y="455613"/>
            <a:ext cx="9550400" cy="985837"/>
          </a:xfrm>
        </p:spPr>
        <p:txBody>
          <a:bodyPr/>
          <a:lstStyle/>
          <a:p>
            <a:r>
              <a:rPr lang="ru-RU" altLang="ru-RU" sz="3200">
                <a:latin typeface="Futura PT Demi" panose="020B0702020204020303" pitchFamily="34" charset="-52"/>
              </a:rPr>
              <a:t>Возможности облачной системы </a:t>
            </a:r>
            <a:br>
              <a:rPr lang="ru-RU" altLang="ru-RU" sz="3200">
                <a:latin typeface="Futura PT Demi" panose="020B0702020204020303" pitchFamily="34" charset="-52"/>
              </a:rPr>
            </a:br>
            <a:r>
              <a:rPr lang="ru-RU" altLang="ru-RU" sz="3200">
                <a:latin typeface="Futura PT Demi" panose="020B0702020204020303" pitchFamily="34" charset="-52"/>
              </a:rPr>
              <a:t>1С:Оценка качества образования</a:t>
            </a:r>
            <a:endParaRPr lang="ru-RU" altLang="ru-RU" sz="3200">
              <a:latin typeface="Futura PT Demi" panose="020B0702020204020303" pitchFamily="34" charset="-52"/>
            </a:endParaRPr>
          </a:p>
        </p:txBody>
      </p:sp>
      <p:sp>
        <p:nvSpPr>
          <p:cNvPr id="25603" name="Объект 1"/>
          <p:cNvSpPr>
            <a:spLocks noGrp="1" noChangeArrowheads="1"/>
          </p:cNvSpPr>
          <p:nvPr>
            <p:ph idx="1"/>
          </p:nvPr>
        </p:nvSpPr>
        <p:spPr>
          <a:xfrm>
            <a:off x="312738" y="2349500"/>
            <a:ext cx="11566525" cy="3167063"/>
          </a:xfrm>
        </p:spPr>
        <p:txBody>
          <a:bodyPr/>
          <a:lstStyle/>
          <a:p>
            <a:r>
              <a:rPr lang="ru-RU" altLang="ru-RU" sz="2400">
                <a:solidFill>
                  <a:srgbClr val="C00000"/>
                </a:solidFill>
                <a:latin typeface="Futura PT Demi" panose="020B0702020204020303" pitchFamily="34" charset="-52"/>
              </a:rPr>
              <a:t>Для педагога: </a:t>
            </a:r>
            <a:r>
              <a:rPr lang="ru-RU" altLang="ru-RU" sz="2400">
                <a:latin typeface="Futura PT Demi" panose="020B0702020204020303" pitchFamily="34" charset="-52"/>
              </a:rPr>
              <a:t>своевременный поэлементный анализ освоения каждым учащимся Федеральной образовательной программы по предмету (т.е. ФГОС)</a:t>
            </a:r>
            <a:endParaRPr lang="ru-RU" altLang="ru-RU" sz="2400">
              <a:latin typeface="Futura PT Demi" panose="020B0702020204020303" pitchFamily="34" charset="-52"/>
            </a:endParaRPr>
          </a:p>
          <a:p>
            <a:r>
              <a:rPr lang="ru-RU" altLang="ru-RU" sz="2400">
                <a:solidFill>
                  <a:srgbClr val="C00000"/>
                </a:solidFill>
                <a:latin typeface="Futura PT Demi" panose="020B0702020204020303" pitchFamily="34" charset="-52"/>
              </a:rPr>
              <a:t>Для классного руководителя:</a:t>
            </a:r>
            <a:r>
              <a:rPr lang="ru-RU" altLang="ru-RU" sz="2400">
                <a:latin typeface="Futura PT Demi" panose="020B0702020204020303" pitchFamily="34" charset="-52"/>
              </a:rPr>
              <a:t> оперативная информация по освоению ФГОС по всем предметам каждым учеником и классом в целом</a:t>
            </a:r>
            <a:endParaRPr lang="ru-RU" altLang="ru-RU" sz="2400">
              <a:latin typeface="Futura PT Demi" panose="020B0702020204020303" pitchFamily="34" charset="-52"/>
            </a:endParaRPr>
          </a:p>
          <a:p>
            <a:r>
              <a:rPr lang="ru-RU" altLang="ru-RU" sz="2400">
                <a:solidFill>
                  <a:srgbClr val="C00000"/>
                </a:solidFill>
                <a:latin typeface="Futura PT Demi" panose="020B0702020204020303" pitchFamily="34" charset="-52"/>
              </a:rPr>
              <a:t>Для директора /заместителя директора по УВР или качеству образования: </a:t>
            </a:r>
            <a:r>
              <a:rPr lang="ru-RU" altLang="ru-RU" sz="2400">
                <a:latin typeface="Futura PT Demi" panose="020B0702020204020303" pitchFamily="34" charset="-52"/>
              </a:rPr>
              <a:t>анализ ситуации с качеством образования в школе, контроль профессиональной деятельности педагогов, отслеживание динамики показателей качества, прогнозы результатов ВПР, ЕГЭ, ОГЭ</a:t>
            </a:r>
            <a:endParaRPr lang="ru-RU" altLang="ru-RU" sz="2400">
              <a:latin typeface="Futura PT Demi" panose="020B0702020204020303" pitchFamily="34" charset="-52"/>
            </a:endParaRPr>
          </a:p>
        </p:txBody>
      </p:sp>
      <p:sp>
        <p:nvSpPr>
          <p:cNvPr id="9220" name=" 2"/>
          <p:cNvSpPr>
            <a:spLocks noGrp="1"/>
          </p:cNvSpPr>
          <p:nvPr/>
        </p:nvSpPr>
        <p:spPr bwMode="auto">
          <a:xfrm>
            <a:off x="2154238" y="1825625"/>
            <a:ext cx="7883525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ru-RU" altLang="ru-RU" sz="1800">
              <a:latin typeface="Futura PT Book" panose="020B0604020202020204" pitchFamily="34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 txBox="1">
            <a:spLocks noChangeArrowheads="1"/>
          </p:cNvSpPr>
          <p:nvPr/>
        </p:nvSpPr>
        <p:spPr bwMode="auto">
          <a:xfrm>
            <a:off x="1928813" y="395288"/>
            <a:ext cx="94249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3200" b="1"/>
              <a:t>Что такое «1С:Образование»?</a:t>
            </a:r>
            <a:endParaRPr lang="ru-RU" altLang="ru-RU" sz="3200" b="1"/>
          </a:p>
        </p:txBody>
      </p:sp>
      <p:sp>
        <p:nvSpPr>
          <p:cNvPr id="8195" name="Объект 2"/>
          <p:cNvSpPr txBox="1">
            <a:spLocks noChangeArrowheads="1"/>
          </p:cNvSpPr>
          <p:nvPr/>
        </p:nvSpPr>
        <p:spPr bwMode="auto">
          <a:xfrm>
            <a:off x="5318125" y="2011363"/>
            <a:ext cx="6591300" cy="434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685800" indent="-2286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ru-RU" altLang="ru-RU">
                <a:solidFill>
                  <a:srgbClr val="222222"/>
                </a:solidFill>
                <a:cs typeface="Times New Roman" panose="02020603050405020304" pitchFamily="18" charset="0"/>
              </a:rPr>
              <a:t>Система «1С:Образование» включена:</a:t>
            </a:r>
            <a:endParaRPr lang="ru-RU" altLang="ru-RU">
              <a:solidFill>
                <a:srgbClr val="222222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ts val="1000"/>
              </a:spcBef>
              <a:buClr>
                <a:srgbClr val="C00000"/>
              </a:buClr>
            </a:pPr>
            <a:r>
              <a:rPr lang="ru-RU" altLang="ru-RU">
                <a:solidFill>
                  <a:srgbClr val="222222"/>
                </a:solidFill>
                <a:cs typeface="Times New Roman" panose="02020603050405020304" pitchFamily="18" charset="0"/>
              </a:rPr>
              <a:t>в проект «Навигатор образования» Министерства просвещения РФ и Агентства стратегических инициатив (</a:t>
            </a:r>
            <a:r>
              <a:rPr lang="ru-RU" altLang="ru-RU" u="sng">
                <a:solidFill>
                  <a:srgbClr val="0000FF"/>
                </a:solidFill>
                <a:ea typeface="Times New Roman" panose="02020603050405020304" pitchFamily="18" charset="0"/>
                <a:cs typeface="Calibri" panose="020F0502020204030204" pitchFamily="34" charset="0"/>
                <a:hlinkClick r:id="rId1"/>
              </a:rPr>
              <a:t>https://edu.asi.ru/</a:t>
            </a:r>
            <a:r>
              <a:rPr lang="ru-RU" altLang="ru-RU">
                <a:solidFill>
                  <a:srgbClr val="222222"/>
                </a:solidFill>
                <a:cs typeface="Times New Roman" panose="02020603050405020304" pitchFamily="18" charset="0"/>
              </a:rPr>
              <a:t>)</a:t>
            </a:r>
            <a:endParaRPr lang="ru-RU" altLang="ru-RU">
              <a:solidFill>
                <a:srgbClr val="222222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ts val="1000"/>
              </a:spcBef>
              <a:buClr>
                <a:srgbClr val="C00000"/>
              </a:buClr>
            </a:pPr>
            <a:r>
              <a:rPr lang="ru-RU" altLang="ru-RU">
                <a:solidFill>
                  <a:srgbClr val="222222"/>
                </a:solidFill>
                <a:cs typeface="Times New Roman" panose="02020603050405020304" pitchFamily="18" charset="0"/>
              </a:rPr>
              <a:t>в «Единый реестр Минкомсвязи российских программ для электронных вычислительных машин и баз данных» (</a:t>
            </a:r>
            <a:r>
              <a:rPr lang="ru-RU" altLang="ru-RU" u="sng">
                <a:solidFill>
                  <a:srgbClr val="0000FF"/>
                </a:solidFill>
                <a:cs typeface="Times New Roman" panose="02020603050405020304" pitchFamily="18" charset="0"/>
                <a:hlinkClick r:id="rId2"/>
              </a:rPr>
              <a:t>https://reestr.digital.gov.ru/reestr/306311/?sphrase_id=245914</a:t>
            </a:r>
            <a:r>
              <a:rPr lang="ru-RU" altLang="ru-RU">
                <a:solidFill>
                  <a:srgbClr val="222222"/>
                </a:solidFill>
                <a:cs typeface="Times New Roman" panose="02020603050405020304" pitchFamily="18" charset="0"/>
              </a:rPr>
              <a:t>)</a:t>
            </a:r>
            <a:endParaRPr lang="ru-RU" altLang="ru-RU">
              <a:solidFill>
                <a:srgbClr val="222222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ts val="1000"/>
              </a:spcBef>
              <a:buClr>
                <a:srgbClr val="C00000"/>
              </a:buClr>
            </a:pPr>
            <a:r>
              <a:rPr lang="ru-RU" altLang="ru-RU">
                <a:cs typeface="Calibri" panose="020F0502020204030204" pitchFamily="34" charset="0"/>
              </a:rPr>
              <a:t>в Каталог совместимости российского ПО АРПП «Отечественный софт» </a:t>
            </a:r>
            <a:r>
              <a:rPr lang="ru-RU" altLang="ru-RU" u="sng">
                <a:solidFill>
                  <a:srgbClr val="0563C1"/>
                </a:solidFill>
                <a:cs typeface="Calibri" panose="020F0502020204030204" pitchFamily="34" charset="0"/>
                <a:hlinkClick r:id="rId3"/>
              </a:rPr>
              <a:t>https://catalog.arppsoft.ru/product/6194497</a:t>
            </a:r>
            <a:endParaRPr lang="ru-RU" altLang="ru-RU">
              <a:solidFill>
                <a:srgbClr val="222222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ts val="1000"/>
              </a:spcBef>
              <a:buClrTx/>
            </a:pP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8196" name="Рисунок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2157413"/>
            <a:ext cx="4735512" cy="38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160588" y="452438"/>
            <a:ext cx="9215437" cy="493712"/>
          </a:xfrm>
        </p:spPr>
        <p:txBody>
          <a:bodyPr/>
          <a:lstStyle/>
          <a:p>
            <a:r>
              <a:rPr lang="ru-RU" altLang="ru-RU" sz="3200">
                <a:latin typeface="Futura PT Demi" panose="020B0702020204020303" pitchFamily="34" charset="-52"/>
              </a:rPr>
              <a:t>Индивидуальный уровень</a:t>
            </a:r>
            <a:endParaRPr lang="ru-RU" altLang="ru-RU" sz="3200">
              <a:latin typeface="Futura PT Demi" panose="020B0702020204020303" pitchFamily="34" charset="-52"/>
            </a:endParaRPr>
          </a:p>
        </p:txBody>
      </p:sp>
      <p:sp>
        <p:nvSpPr>
          <p:cNvPr id="26627" name="Объект 2"/>
          <p:cNvSpPr>
            <a:spLocks noGrp="1" noChangeArrowheads="1"/>
          </p:cNvSpPr>
          <p:nvPr>
            <p:ph idx="1"/>
          </p:nvPr>
        </p:nvSpPr>
        <p:spPr>
          <a:xfrm>
            <a:off x="192088" y="1989138"/>
            <a:ext cx="5375275" cy="3910012"/>
          </a:xfrm>
        </p:spPr>
        <p:txBody>
          <a:bodyPr/>
          <a:lstStyle/>
          <a:p>
            <a:r>
              <a:rPr lang="ru-RU" altLang="ru-RU" sz="1800">
                <a:latin typeface="Futura PT Demi" panose="020B0702020204020303" pitchFamily="34" charset="-52"/>
              </a:rPr>
              <a:t>Сравнение ожидаемых и реальных результатов освоения образовательной программы по каждой теме</a:t>
            </a:r>
            <a:endParaRPr lang="ru-RU" altLang="ru-RU" sz="1800">
              <a:latin typeface="Futura PT Demi" panose="020B0702020204020303" pitchFamily="34" charset="-52"/>
            </a:endParaRPr>
          </a:p>
          <a:p>
            <a:r>
              <a:rPr lang="ru-RU" altLang="ru-RU" sz="1800">
                <a:solidFill>
                  <a:srgbClr val="C00000"/>
                </a:solidFill>
                <a:latin typeface="Futura PT Demi" panose="020B0702020204020303" pitchFamily="34" charset="-52"/>
              </a:rPr>
              <a:t>Уровень освоения планируемых предметных результатов обучения</a:t>
            </a:r>
            <a:endParaRPr lang="ru-RU" altLang="ru-RU" sz="1800">
              <a:solidFill>
                <a:srgbClr val="C00000"/>
              </a:solidFill>
              <a:latin typeface="Futura PT Demi" panose="020B0702020204020303" pitchFamily="34" charset="-52"/>
            </a:endParaRPr>
          </a:p>
          <a:p>
            <a:r>
              <a:rPr lang="ru-RU" altLang="ru-RU" sz="1800">
                <a:latin typeface="Futura PT Demi" panose="020B0702020204020303" pitchFamily="34" charset="-52"/>
              </a:rPr>
              <a:t>Анализ результатов тематической проверочной работы</a:t>
            </a:r>
            <a:endParaRPr lang="ru-RU" altLang="ru-RU" sz="1800">
              <a:latin typeface="Futura PT Demi" panose="020B0702020204020303" pitchFamily="34" charset="-52"/>
            </a:endParaRPr>
          </a:p>
          <a:p>
            <a:r>
              <a:rPr lang="ru-RU" altLang="ru-RU" sz="1800">
                <a:latin typeface="Futura PT Demi" panose="020B0702020204020303" pitchFamily="34" charset="-52"/>
              </a:rPr>
              <a:t>Перечень неосвоенных элементов содержания (КЭС)</a:t>
            </a:r>
            <a:endParaRPr lang="ru-RU" altLang="ru-RU" sz="1800">
              <a:latin typeface="Futura PT Demi" panose="020B0702020204020303" pitchFamily="34" charset="-52"/>
            </a:endParaRPr>
          </a:p>
          <a:p>
            <a:r>
              <a:rPr lang="ru-RU" altLang="ru-RU" sz="1800">
                <a:latin typeface="Futura PT Demi" panose="020B0702020204020303" pitchFamily="34" charset="-52"/>
              </a:rPr>
              <a:t>Рекомендации для учителя</a:t>
            </a:r>
            <a:endParaRPr lang="ru-RU" altLang="ru-RU" sz="1800">
              <a:latin typeface="Futura PT Demi" panose="020B0702020204020303" pitchFamily="34" charset="-52"/>
            </a:endParaRPr>
          </a:p>
          <a:p>
            <a:endParaRPr lang="ru-RU" altLang="ru-RU" sz="1800">
              <a:latin typeface="Futura PT Demi" panose="020B0702020204020303" pitchFamily="34" charset="-52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1485900"/>
            <a:ext cx="6302375" cy="46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2"/>
          <p:cNvSpPr txBox="1">
            <a:spLocks noChangeArrowheads="1"/>
          </p:cNvSpPr>
          <p:nvPr/>
        </p:nvSpPr>
        <p:spPr bwMode="auto">
          <a:xfrm>
            <a:off x="23813" y="5715000"/>
            <a:ext cx="609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https://online-obr-oko-test-gpt-msk.1c.ru/</a:t>
            </a:r>
            <a:r>
              <a:rPr lang="en-US" altLang="ru-RU" sz="1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160588" y="452438"/>
            <a:ext cx="9215437" cy="493712"/>
          </a:xfrm>
        </p:spPr>
        <p:txBody>
          <a:bodyPr/>
          <a:lstStyle/>
          <a:p>
            <a:r>
              <a:rPr lang="ru-RU" altLang="ru-RU" sz="3200">
                <a:latin typeface="Futura PT Demi" panose="020B0702020204020303" pitchFamily="34" charset="-52"/>
              </a:rPr>
              <a:t>Уровень класса</a:t>
            </a:r>
            <a:endParaRPr lang="ru-RU" altLang="ru-RU" sz="3200">
              <a:latin typeface="Futura PT Demi" panose="020B0702020204020303" pitchFamily="34" charset="-52"/>
            </a:endParaRPr>
          </a:p>
        </p:txBody>
      </p:sp>
      <p:sp>
        <p:nvSpPr>
          <p:cNvPr id="27651" name="Объект 2"/>
          <p:cNvSpPr>
            <a:spLocks noGrp="1" noChangeArrowheads="1"/>
          </p:cNvSpPr>
          <p:nvPr>
            <p:ph idx="1"/>
          </p:nvPr>
        </p:nvSpPr>
        <p:spPr>
          <a:xfrm>
            <a:off x="187325" y="1916113"/>
            <a:ext cx="6323013" cy="3911600"/>
          </a:xfrm>
        </p:spPr>
        <p:txBody>
          <a:bodyPr/>
          <a:lstStyle/>
          <a:p>
            <a:r>
              <a:rPr lang="ru-RU" altLang="ru-RU">
                <a:latin typeface="Futura PT Demi" panose="020B0702020204020303" pitchFamily="34" charset="-52"/>
              </a:rPr>
              <a:t>Анализ результатов всех тематических проверочных работ по всем предметам учебного плана</a:t>
            </a:r>
            <a:endParaRPr lang="ru-RU" altLang="ru-RU">
              <a:latin typeface="Futura PT Demi" panose="020B0702020204020303" pitchFamily="34" charset="-52"/>
            </a:endParaRPr>
          </a:p>
          <a:p>
            <a:r>
              <a:rPr lang="ru-RU" altLang="ru-RU">
                <a:latin typeface="Futura PT Demi" panose="020B0702020204020303" pitchFamily="34" charset="-52"/>
              </a:rPr>
              <a:t>Объективность оценивания образовательных результатов</a:t>
            </a:r>
            <a:endParaRPr lang="ru-RU" altLang="ru-RU">
              <a:latin typeface="Futura PT Demi" panose="020B0702020204020303" pitchFamily="34" charset="-52"/>
            </a:endParaRPr>
          </a:p>
          <a:p>
            <a:r>
              <a:rPr lang="ru-RU" altLang="ru-RU">
                <a:latin typeface="Futura PT Demi" panose="020B0702020204020303" pitchFamily="34" charset="-52"/>
              </a:rPr>
              <a:t>Результативность освоения образовательной программы классом за учебный период</a:t>
            </a:r>
            <a:endParaRPr lang="ru-RU" altLang="ru-RU">
              <a:latin typeface="Futura PT Demi" panose="020B0702020204020303" pitchFamily="34" charset="-52"/>
            </a:endParaRPr>
          </a:p>
          <a:p>
            <a:r>
              <a:rPr lang="ru-RU" altLang="ru-RU">
                <a:latin typeface="Futura PT Demi" panose="020B0702020204020303" pitchFamily="34" charset="-52"/>
              </a:rPr>
              <a:t>Выявление затруднений в работе педагогов</a:t>
            </a:r>
            <a:endParaRPr lang="ru-RU" altLang="ru-RU">
              <a:latin typeface="Futura PT Demi" panose="020B0702020204020303" pitchFamily="34" charset="-52"/>
            </a:endParaRPr>
          </a:p>
          <a:p>
            <a:r>
              <a:rPr lang="ru-RU" altLang="ru-RU">
                <a:latin typeface="Futura PT Demi" panose="020B0702020204020303" pitchFamily="34" charset="-52"/>
              </a:rPr>
              <a:t>Отчет классного руководителя для заместителя директора по УВР</a:t>
            </a:r>
            <a:endParaRPr lang="ru-RU" altLang="ru-RU">
              <a:latin typeface="Futura PT Demi" panose="020B0702020204020303" pitchFamily="34" charset="-52"/>
            </a:endParaRPr>
          </a:p>
          <a:p>
            <a:r>
              <a:rPr lang="ru-RU" altLang="ru-RU">
                <a:solidFill>
                  <a:srgbClr val="C00000"/>
                </a:solidFill>
                <a:latin typeface="Futura PT Demi" panose="020B0702020204020303" pitchFamily="34" charset="-52"/>
              </a:rPr>
              <a:t>Отчеты для родителей (скоро!)</a:t>
            </a:r>
            <a:endParaRPr lang="ru-RU" altLang="ru-RU">
              <a:solidFill>
                <a:srgbClr val="C00000"/>
              </a:solidFill>
              <a:latin typeface="Futura PT Demi" panose="020B0702020204020303" pitchFamily="34" charset="-52"/>
            </a:endParaRP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1484313"/>
            <a:ext cx="5156200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632325"/>
            <a:ext cx="488315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160588" y="452438"/>
            <a:ext cx="9215437" cy="493712"/>
          </a:xfrm>
        </p:spPr>
        <p:txBody>
          <a:bodyPr/>
          <a:lstStyle/>
          <a:p>
            <a:r>
              <a:rPr lang="ru-RU" altLang="ru-RU" sz="3200">
                <a:latin typeface="Futura PT Demi" panose="020B0702020204020303" pitchFamily="34" charset="-52"/>
              </a:rPr>
              <a:t>Уровень школы</a:t>
            </a:r>
            <a:endParaRPr lang="ru-RU" altLang="ru-RU" sz="3200">
              <a:latin typeface="Futura PT Demi" panose="020B0702020204020303" pitchFamily="34" charset="-52"/>
            </a:endParaRPr>
          </a:p>
        </p:txBody>
      </p:sp>
      <p:sp>
        <p:nvSpPr>
          <p:cNvPr id="32771" name="Объект 2"/>
          <p:cNvSpPr>
            <a:spLocks noGrp="1" noChangeArrowheads="1"/>
          </p:cNvSpPr>
          <p:nvPr>
            <p:ph idx="1"/>
          </p:nvPr>
        </p:nvSpPr>
        <p:spPr>
          <a:xfrm>
            <a:off x="192088" y="1916113"/>
            <a:ext cx="6335712" cy="381635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ru-RU" altLang="ru-RU" sz="1800" dirty="0">
                <a:latin typeface="Futura PT Demi" panose="020B0702020204020303"/>
              </a:rPr>
              <a:t>Анализ результатов всех тематических проверочных работ по всем предметам учебного плана по ступеням обучения и по школе в целом</a:t>
            </a:r>
            <a:endParaRPr lang="ru-RU" altLang="ru-RU" sz="1800" dirty="0">
              <a:latin typeface="Futura PT Demi" panose="020B0702020204020303"/>
            </a:endParaRPr>
          </a:p>
          <a:p>
            <a:pPr>
              <a:lnSpc>
                <a:spcPct val="110000"/>
              </a:lnSpc>
              <a:defRPr/>
            </a:pPr>
            <a:r>
              <a:rPr lang="ru-RU" altLang="ru-RU" sz="1800" dirty="0">
                <a:latin typeface="Futura PT Demi" panose="020B0702020204020303"/>
              </a:rPr>
              <a:t>Объективность оценивания образовательных результатов</a:t>
            </a:r>
            <a:endParaRPr lang="ru-RU" altLang="ru-RU" sz="1800" dirty="0">
              <a:latin typeface="Futura PT Demi" panose="020B0702020204020303"/>
            </a:endParaRPr>
          </a:p>
          <a:p>
            <a:pPr>
              <a:lnSpc>
                <a:spcPct val="110000"/>
              </a:lnSpc>
              <a:defRPr/>
            </a:pPr>
            <a:r>
              <a:rPr lang="ru-RU" altLang="ru-RU" sz="1800" dirty="0">
                <a:latin typeface="Futura PT Demi" panose="020B0702020204020303"/>
              </a:rPr>
              <a:t>Результативность освоения образовательной программы всеми классами по всем предметам за учебный период</a:t>
            </a:r>
            <a:endParaRPr lang="ru-RU" altLang="ru-RU" sz="1800" dirty="0">
              <a:latin typeface="Futura PT Demi" panose="020B0702020204020303"/>
            </a:endParaRPr>
          </a:p>
          <a:p>
            <a:pPr>
              <a:lnSpc>
                <a:spcPct val="110000"/>
              </a:lnSpc>
              <a:defRPr/>
            </a:pPr>
            <a:r>
              <a:rPr lang="ru-RU" altLang="ru-RU" sz="1800" dirty="0">
                <a:latin typeface="Futura PT Demi" panose="020B0702020204020303"/>
              </a:rPr>
              <a:t>Эффективность профессиональной деятельности педагогов школы</a:t>
            </a:r>
            <a:endParaRPr lang="ru-RU" altLang="ru-RU" sz="1800" dirty="0">
              <a:latin typeface="Futura PT Demi" panose="020B0702020204020303"/>
            </a:endParaRPr>
          </a:p>
          <a:p>
            <a:pPr>
              <a:lnSpc>
                <a:spcPct val="110000"/>
              </a:lnSpc>
              <a:defRPr/>
            </a:pPr>
            <a:r>
              <a:rPr lang="ru-RU" altLang="ru-RU" sz="1800" dirty="0">
                <a:latin typeface="Futura PT Demi" panose="020B0702020204020303"/>
              </a:rPr>
              <a:t>Прогнозирование результатов ВПР, ОГЭ и ЕГЭ</a:t>
            </a:r>
            <a:endParaRPr lang="ru-RU" altLang="ru-RU" sz="1800" dirty="0">
              <a:latin typeface="Futura PT Demi" panose="020B0702020204020303"/>
            </a:endParaRPr>
          </a:p>
          <a:p>
            <a:pPr>
              <a:lnSpc>
                <a:spcPct val="110000"/>
              </a:lnSpc>
              <a:defRPr/>
            </a:pPr>
            <a:r>
              <a:rPr lang="ru-RU" altLang="ru-RU" sz="1800" dirty="0">
                <a:latin typeface="Futura PT Demi" panose="020B0702020204020303"/>
              </a:rPr>
              <a:t>Прогноз повышения качества образования</a:t>
            </a:r>
            <a:endParaRPr lang="ru-RU" altLang="ru-RU" sz="1800" dirty="0">
              <a:latin typeface="Futura PT Demi" panose="020B0702020204020303"/>
            </a:endParaRPr>
          </a:p>
          <a:p>
            <a:pPr>
              <a:lnSpc>
                <a:spcPct val="110000"/>
              </a:lnSpc>
              <a:defRPr/>
            </a:pPr>
            <a:r>
              <a:rPr lang="ru-RU" altLang="ru-RU" sz="1800" dirty="0">
                <a:latin typeface="Futura PT Demi" panose="020B0702020204020303"/>
              </a:rPr>
              <a:t>Мониторинг эффективности управленческих решений</a:t>
            </a:r>
            <a:endParaRPr lang="ru-RU" altLang="ru-RU" sz="1800" dirty="0">
              <a:latin typeface="Futura PT Demi" panose="020B0702020204020303"/>
            </a:endParaRP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endParaRPr lang="ru-RU" altLang="ru-RU" sz="1800" dirty="0">
              <a:latin typeface="Futura PT Demi" panose="020B0702020204020303"/>
            </a:endParaRP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1268413"/>
            <a:ext cx="37433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4448175"/>
            <a:ext cx="4173538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/>
          <a:p>
            <a:pPr>
              <a:defRPr/>
            </a:pPr>
            <a:r>
              <a:rPr lang="ru-RU" dirty="0"/>
              <a:t>заключение</a:t>
            </a:r>
            <a:endParaRPr lang="ru-RU" dirty="0"/>
          </a:p>
        </p:txBody>
      </p:sp>
      <p:sp>
        <p:nvSpPr>
          <p:cNvPr id="29699" name="Текст 4"/>
          <p:cNvSpPr>
            <a:spLocks noGrp="1" noChangeArrowheads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/>
          <a:lstStyle/>
          <a:p>
            <a:endParaRPr lang="ru-RU" altLang="ru-RU">
              <a:latin typeface="Futura PT Demi" panose="020B0702020204020303" pitchFamily="34" charset="-5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Объект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8838" y="2054225"/>
            <a:ext cx="6062662" cy="1947863"/>
          </a:xfrm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430213" y="1524000"/>
            <a:ext cx="5810250" cy="4351338"/>
          </a:xfrm>
        </p:spPr>
        <p:txBody>
          <a:bodyPr/>
          <a:lstStyle/>
          <a:p>
            <a:pPr>
              <a:defRPr/>
            </a:pPr>
            <a:r>
              <a:rPr lang="ru-RU" sz="2400" dirty="0"/>
              <a:t>Заполните анкету на сайте </a:t>
            </a:r>
            <a:r>
              <a:rPr lang="en-US" sz="2400" dirty="0">
                <a:solidFill>
                  <a:srgbClr val="0D3E65"/>
                </a:solidFill>
                <a:hlinkClick r:id="rId2"/>
              </a:rPr>
              <a:t>https://obrazovanie.1c.ru/</a:t>
            </a:r>
            <a:endParaRPr lang="ru-RU" sz="2400" dirty="0">
              <a:solidFill>
                <a:srgbClr val="0D3E65"/>
              </a:solidFill>
            </a:endParaRPr>
          </a:p>
          <a:p>
            <a:pPr>
              <a:defRPr/>
            </a:pPr>
            <a:r>
              <a:rPr lang="ru-RU" sz="2400" dirty="0"/>
              <a:t>Не забудьте отметить пункт «Назначить тестовый период для нового пользователя»</a:t>
            </a:r>
            <a:endParaRPr lang="ru-RU" sz="2400" dirty="0"/>
          </a:p>
          <a:p>
            <a:pPr>
              <a:defRPr/>
            </a:pPr>
            <a:r>
              <a:rPr lang="ru-RU" sz="2400" dirty="0"/>
              <a:t>Дождитесь письма с данными для доступа к вашей базе и ссылками на методические материалы</a:t>
            </a:r>
            <a:endParaRPr lang="ru-RU" sz="2400" dirty="0"/>
          </a:p>
          <a:p>
            <a:pPr marL="0" indent="0" algn="ctr">
              <a:buFontTx/>
              <a:buNone/>
              <a:defRPr/>
            </a:pPr>
            <a:r>
              <a:rPr lang="ru-RU" sz="2400" dirty="0">
                <a:solidFill>
                  <a:srgbClr val="C00000"/>
                </a:solidFill>
              </a:rPr>
              <a:t>Можно начинать пользоваться!</a:t>
            </a:r>
            <a:endParaRPr lang="ru-RU" sz="2400" dirty="0">
              <a:solidFill>
                <a:srgbClr val="C00000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ru-RU" sz="2400" dirty="0">
                <a:solidFill>
                  <a:srgbClr val="C00000"/>
                </a:solidFill>
              </a:rPr>
              <a:t>Остались вопросы? Закажите бесплатную индивидуальную консультацию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0" y="482600"/>
            <a:ext cx="9744075" cy="820738"/>
          </a:xfrm>
        </p:spPr>
        <p:txBody>
          <a:bodyPr/>
          <a:lstStyle/>
          <a:p>
            <a:r>
              <a:rPr lang="ru-RU" altLang="ru-RU" sz="3200">
                <a:latin typeface="Futura PT Demi" panose="020B0702020204020303" pitchFamily="34" charset="-52"/>
              </a:rPr>
              <a:t>Как подключиться к системе «1С:Образование»</a:t>
            </a:r>
            <a:endParaRPr lang="ru-RU" altLang="ru-RU" sz="3200">
              <a:latin typeface="Futura PT Demi" panose="020B0702020204020303" pitchFamily="34" charset="-52"/>
            </a:endParaRP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763" y="6319838"/>
            <a:ext cx="1020762" cy="2063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fld id="{7F102085-13BC-48C9-B984-485922D58CC4}" type="slidenum">
              <a:rPr lang="ru-RU" altLang="ru-RU" sz="1335" b="1">
                <a:solidFill>
                  <a:srgbClr val="0D3E65"/>
                </a:solidFill>
              </a:rPr>
            </a:fld>
            <a:endParaRPr lang="ru-RU" altLang="ru-RU" sz="1335" b="1">
              <a:solidFill>
                <a:srgbClr val="0D3E65"/>
              </a:solidFill>
            </a:endParaRPr>
          </a:p>
        </p:txBody>
      </p:sp>
      <p:pic>
        <p:nvPicPr>
          <p:cNvPr id="30726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363" y="4443413"/>
            <a:ext cx="20828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431800" y="1525588"/>
            <a:ext cx="6386513" cy="43481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>
                <a:latin typeface="Futura PT Demi" panose="020B0702020204020303"/>
              </a:rPr>
              <a:t>Заполните анкету на сайте </a:t>
            </a:r>
            <a:r>
              <a:rPr lang="en-US" sz="2400" dirty="0">
                <a:solidFill>
                  <a:srgbClr val="0D3E65"/>
                </a:solidFill>
                <a:hlinkClick r:id="rId1"/>
              </a:rPr>
              <a:t>https://obrazovanie.1c.ru/oko/register/</a:t>
            </a:r>
            <a:endParaRPr lang="ru-RU" sz="2400" dirty="0">
              <a:solidFill>
                <a:srgbClr val="0D3E65"/>
              </a:solidFill>
              <a:latin typeface="Futura PT Demi" panose="020B0702020204020303"/>
            </a:endParaRPr>
          </a:p>
          <a:p>
            <a:pPr>
              <a:defRPr/>
            </a:pPr>
            <a:r>
              <a:rPr lang="ru-RU" sz="2400" dirty="0">
                <a:latin typeface="Futura PT Demi" panose="020B0702020204020303"/>
              </a:rPr>
              <a:t>Не забудьте отметить пункт «Назначить тестовый период для нового пользователя»</a:t>
            </a:r>
            <a:endParaRPr lang="ru-RU" sz="2400" dirty="0">
              <a:latin typeface="Futura PT Demi" panose="020B0702020204020303"/>
            </a:endParaRPr>
          </a:p>
          <a:p>
            <a:pPr>
              <a:defRPr/>
            </a:pPr>
            <a:r>
              <a:rPr lang="ru-RU" sz="2400" dirty="0">
                <a:latin typeface="Futura PT Demi" panose="020B0702020204020303"/>
              </a:rPr>
              <a:t>Дождитесь письма с данными для доступа к вашей базе и ссылками на методические материалы</a:t>
            </a:r>
            <a:endParaRPr lang="ru-RU" sz="2400" dirty="0">
              <a:latin typeface="Futura PT Demi" panose="020B0702020204020303"/>
            </a:endParaRPr>
          </a:p>
          <a:p>
            <a:pPr marL="0" indent="0" algn="ctr">
              <a:buFontTx/>
              <a:buNone/>
              <a:defRPr/>
            </a:pPr>
            <a:r>
              <a:rPr lang="ru-RU" sz="2400" dirty="0">
                <a:solidFill>
                  <a:srgbClr val="C00000"/>
                </a:solidFill>
                <a:latin typeface="Futura PT Demi" panose="020B0702020204020303"/>
              </a:rPr>
              <a:t>Можно начинать пользоваться!</a:t>
            </a:r>
            <a:endParaRPr lang="ru-RU" sz="2400" dirty="0">
              <a:solidFill>
                <a:srgbClr val="C00000"/>
              </a:solidFill>
              <a:latin typeface="Futura PT Demi" panose="020B0702020204020303"/>
            </a:endParaRPr>
          </a:p>
          <a:p>
            <a:pPr marL="0" indent="0" algn="ctr">
              <a:buFontTx/>
              <a:buNone/>
              <a:defRPr/>
            </a:pPr>
            <a:r>
              <a:rPr lang="ru-RU" sz="2400" dirty="0">
                <a:solidFill>
                  <a:srgbClr val="C00000"/>
                </a:solidFill>
                <a:latin typeface="Futura PT Demi" panose="020B0702020204020303"/>
              </a:rPr>
              <a:t>Остались вопросы? Закажите бесплатную индивидуальную консультацию</a:t>
            </a:r>
            <a:endParaRPr lang="ru-RU" sz="2400" dirty="0">
              <a:solidFill>
                <a:srgbClr val="C00000"/>
              </a:solidFill>
              <a:latin typeface="Futura PT Demi" panose="020B0702020204020303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849438" y="261938"/>
            <a:ext cx="9190037" cy="984250"/>
          </a:xfrm>
        </p:spPr>
        <p:txBody>
          <a:bodyPr/>
          <a:lstStyle/>
          <a:p>
            <a:r>
              <a:rPr lang="ru-RU" altLang="ru-RU" sz="3200">
                <a:latin typeface="Futura PT Demi" panose="020B0702020204020303" pitchFamily="34" charset="-52"/>
              </a:rPr>
              <a:t>Как подключиться к системе «1С:Оценка качества образования»</a:t>
            </a:r>
            <a:endParaRPr lang="ru-RU" altLang="ru-RU" sz="3200">
              <a:latin typeface="Futura PT Demi" panose="020B0702020204020303" pitchFamily="34" charset="-52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0798175" y="6318250"/>
            <a:ext cx="1022350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fld id="{46D113E8-29A7-468D-936B-0C09E9222AFE}" type="slidenum">
              <a:rPr lang="ru-RU" altLang="ru-RU" sz="1335" b="1">
                <a:solidFill>
                  <a:srgbClr val="0D3E65"/>
                </a:solidFill>
              </a:rPr>
            </a:fld>
            <a:endParaRPr lang="ru-RU" altLang="ru-RU" sz="1335" b="1">
              <a:solidFill>
                <a:srgbClr val="0D3E65"/>
              </a:solidFill>
            </a:endParaRPr>
          </a:p>
        </p:txBody>
      </p:sp>
      <p:pic>
        <p:nvPicPr>
          <p:cNvPr id="31749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1525588"/>
            <a:ext cx="3176587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13" y="3694113"/>
            <a:ext cx="21463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latin typeface="Futura PT Demi" panose="020B0702020204020303" pitchFamily="34" charset="-52"/>
              </a:rPr>
              <a:t>Акция «Лето в подарок!» с 15 мая по 15 июля 2024 г.</a:t>
            </a:r>
            <a:endParaRPr lang="ru-RU" altLang="ru-RU">
              <a:latin typeface="Futura PT Demi" panose="020B0702020204020303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88" y="2133600"/>
            <a:ext cx="6384925" cy="3168650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latin typeface="Futura PT Demi" panose="020B0702020204020303"/>
              </a:rPr>
              <a:t>Подайте заявку на подключение к системе в срок с 15 мая по 15 июля 2024 года</a:t>
            </a:r>
            <a:endParaRPr lang="ru-RU" sz="2400" dirty="0">
              <a:latin typeface="Futura PT Demi" panose="020B0702020204020303"/>
            </a:endParaRPr>
          </a:p>
          <a:p>
            <a:pPr>
              <a:defRPr/>
            </a:pPr>
            <a:r>
              <a:rPr lang="ru-RU" sz="2400" dirty="0">
                <a:latin typeface="Futura PT Demi" panose="020B0702020204020303"/>
              </a:rPr>
              <a:t>Заключите договор на оплату до окончания тестового периода </a:t>
            </a:r>
            <a:endParaRPr lang="ru-RU" sz="2400" dirty="0">
              <a:latin typeface="Futura PT Demi" panose="020B0702020204020303"/>
            </a:endParaRPr>
          </a:p>
          <a:p>
            <a:pPr>
              <a:defRPr/>
            </a:pPr>
            <a:r>
              <a:rPr lang="ru-RU" sz="2400" dirty="0">
                <a:latin typeface="Futura PT Demi" panose="020B0702020204020303"/>
              </a:rPr>
              <a:t>Получите бесплатный расширенный тестовый период на все лето </a:t>
            </a:r>
            <a:br>
              <a:rPr lang="ru-RU" sz="2400" dirty="0">
                <a:latin typeface="Futura PT Demi" panose="020B0702020204020303"/>
              </a:rPr>
            </a:br>
            <a:r>
              <a:rPr lang="ru-RU" sz="2400" dirty="0">
                <a:latin typeface="Futura PT Demi" panose="020B0702020204020303"/>
              </a:rPr>
              <a:t>(до 31 августа 2024 года) </a:t>
            </a:r>
            <a:endParaRPr lang="ru-RU" sz="2400" dirty="0">
              <a:latin typeface="Futura PT Demi" panose="020B0702020204020303"/>
            </a:endParaRPr>
          </a:p>
        </p:txBody>
      </p:sp>
      <p:pic>
        <p:nvPicPr>
          <p:cNvPr id="33796" name="Рисунок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1535113"/>
            <a:ext cx="4652962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847850" y="366713"/>
            <a:ext cx="9410700" cy="1081087"/>
          </a:xfrm>
        </p:spPr>
        <p:txBody>
          <a:bodyPr/>
          <a:lstStyle/>
          <a:p>
            <a:r>
              <a:rPr lang="ru-RU" altLang="ru-RU">
                <a:latin typeface="Futura PT Demi" panose="020B0702020204020303" pitchFamily="34" charset="-52"/>
              </a:rPr>
              <a:t>Актуальная информация о системе «1С:Образование» – </a:t>
            </a:r>
            <a:br>
              <a:rPr lang="ru-RU" altLang="ru-RU">
                <a:latin typeface="Futura PT Demi" panose="020B0702020204020303" pitchFamily="34" charset="-52"/>
              </a:rPr>
            </a:br>
            <a:r>
              <a:rPr lang="ru-RU" altLang="ru-RU">
                <a:latin typeface="Futura PT Demi" panose="020B0702020204020303" pitchFamily="34" charset="-52"/>
              </a:rPr>
              <a:t>в видеоматериалах на сайте!</a:t>
            </a:r>
            <a:endParaRPr lang="ru-RU" altLang="ru-RU">
              <a:latin typeface="Futura PT Demi" panose="020B0702020204020303" pitchFamily="34" charset="-52"/>
            </a:endParaRPr>
          </a:p>
        </p:txBody>
      </p:sp>
      <p:sp>
        <p:nvSpPr>
          <p:cNvPr id="34819" name="Номер слайда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72AFA02-4373-441D-9924-D451FE311093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34820" name="Рисунок 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808163"/>
            <a:ext cx="4476750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10"/>
          <p:cNvSpPr txBox="1">
            <a:spLocks noChangeArrowheads="1"/>
          </p:cNvSpPr>
          <p:nvPr/>
        </p:nvSpPr>
        <p:spPr bwMode="auto">
          <a:xfrm>
            <a:off x="6743700" y="5373688"/>
            <a:ext cx="533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  <a:hlinkClick r:id="rId2"/>
              </a:rPr>
              <a:t>https://obrazovanie.1c.ru/events/</a:t>
            </a:r>
            <a:r>
              <a:rPr lang="ru-RU" altLang="ru-RU" sz="2400">
                <a:latin typeface="Arial" panose="020B0604020202020204" pitchFamily="34" charset="0"/>
              </a:rPr>
              <a:t> </a:t>
            </a:r>
            <a:endParaRPr lang="ru-RU" altLang="ru-RU" sz="2400">
              <a:latin typeface="Arial" panose="020B0604020202020204" pitchFamily="34" charset="0"/>
            </a:endParaRPr>
          </a:p>
        </p:txBody>
      </p:sp>
      <p:pic>
        <p:nvPicPr>
          <p:cNvPr id="34822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2565400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1376363"/>
            <a:ext cx="61880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307975"/>
            <a:ext cx="9598025" cy="820738"/>
          </a:xfrm>
        </p:spPr>
        <p:txBody>
          <a:bodyPr/>
          <a:lstStyle/>
          <a:p>
            <a:r>
              <a:rPr lang="ru-RU" altLang="ru-RU">
                <a:latin typeface="Futura PT Demi" panose="020B0702020204020303" pitchFamily="34" charset="-52"/>
              </a:rPr>
              <a:t>Новая механика получения сертификатов</a:t>
            </a:r>
            <a:br>
              <a:rPr lang="ru-RU" altLang="ru-RU">
                <a:latin typeface="Futura PT Demi" panose="020B0702020204020303" pitchFamily="34" charset="-52"/>
              </a:rPr>
            </a:br>
            <a:r>
              <a:rPr lang="ru-RU" altLang="ru-RU">
                <a:latin typeface="Futura PT Demi" panose="020B0702020204020303" pitchFamily="34" charset="-52"/>
              </a:rPr>
              <a:t>образовательных проектов фирмы «1С»</a:t>
            </a:r>
            <a:endParaRPr lang="ru-RU" altLang="ru-RU">
              <a:latin typeface="Futura PT Demi" panose="020B0702020204020303" pitchFamily="34" charset="-52"/>
            </a:endParaRP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763" y="6319838"/>
            <a:ext cx="1020762" cy="2063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fld id="{B47F8C00-0F58-402D-8F84-3CE7F2CBAA4D}" type="slidenum">
              <a:rPr lang="ru-RU" altLang="ru-RU" sz="1335" b="1">
                <a:solidFill>
                  <a:srgbClr val="0D3E65"/>
                </a:solidFill>
              </a:rPr>
            </a:fld>
            <a:endParaRPr lang="ru-RU" altLang="ru-RU" sz="1335" b="1">
              <a:solidFill>
                <a:srgbClr val="0D3E65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4637088" y="1893888"/>
            <a:ext cx="5910262" cy="2178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5846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2222500"/>
            <a:ext cx="4027488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9"/>
          <p:cNvSpPr txBox="1"/>
          <p:nvPr/>
        </p:nvSpPr>
        <p:spPr>
          <a:xfrm>
            <a:off x="144463" y="1303338"/>
            <a:ext cx="5810250" cy="51990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685800" indent="-2286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По итогам вебинара участникам выдается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сертификат</a:t>
            </a:r>
            <a:endParaRPr lang="ru-RU" altLang="ru-RU" sz="17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Для получения сертификата необходимо прослушать более 80% вебинара!</a:t>
            </a:r>
            <a:endParaRPr lang="ru-RU" altLang="ru-RU" sz="17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endParaRPr lang="ru-RU" altLang="ru-RU" sz="17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Письмо с материалами вебинара высылается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ru-RU" altLang="ru-RU" sz="17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Сертификат будет выдаваться через социальную сеть ВК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 после проведения вебинара</a:t>
            </a:r>
            <a:endParaRPr lang="ru-RU" altLang="ru-RU" sz="17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>
                <a:solidFill>
                  <a:srgbClr val="72BFC5"/>
                </a:solidFill>
                <a:latin typeface="Arial" panose="020B0604020202020204" pitchFamily="34" charset="0"/>
              </a:rPr>
              <a:t>Напишите слово </a:t>
            </a:r>
            <a:r>
              <a:rPr lang="ru-RU" altLang="ru-RU" sz="1700" b="1" i="1">
                <a:solidFill>
                  <a:srgbClr val="72BFC5"/>
                </a:solidFill>
                <a:latin typeface="Arial" panose="020B0604020202020204" pitchFamily="34" charset="0"/>
              </a:rPr>
              <a:t>«Сертификат» </a:t>
            </a:r>
            <a:r>
              <a:rPr lang="ru-RU" altLang="ru-RU" sz="1700" b="1">
                <a:solidFill>
                  <a:srgbClr val="72BFC5"/>
                </a:solidFill>
                <a:latin typeface="Arial" panose="020B0604020202020204" pitchFamily="34" charset="0"/>
              </a:rPr>
              <a:t>нам в сообщения</a:t>
            </a: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 в сообществе во ВК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 после проведения вебинара и следуйте дальнейшим инструкциям</a:t>
            </a:r>
            <a:endParaRPr lang="ru-RU" altLang="ru-RU" sz="17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Всю информацию мы продублируем в письме на ваш адрес электронной почты, указанной при регистрации </a:t>
            </a:r>
            <a:endParaRPr lang="ru-RU" altLang="ru-RU" sz="17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endParaRPr lang="ru-RU" altLang="ru-RU" sz="800">
              <a:latin typeface="Arial" panose="020B0604020202020204" pitchFamily="34" charset="0"/>
            </a:endParaRPr>
          </a:p>
        </p:txBody>
      </p:sp>
      <p:sp>
        <p:nvSpPr>
          <p:cNvPr id="35848" name="TextBox 5"/>
          <p:cNvSpPr txBox="1">
            <a:spLocks noChangeArrowheads="1"/>
          </p:cNvSpPr>
          <p:nvPr/>
        </p:nvSpPr>
        <p:spPr bwMode="auto">
          <a:xfrm>
            <a:off x="7023100" y="5046663"/>
            <a:ext cx="375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>
                <a:hlinkClick r:id="rId3"/>
              </a:rPr>
              <a:t>https://vk.com/obrazovanie1c</a:t>
            </a:r>
            <a:r>
              <a:rPr lang="ru-RU" altLang="ru-RU"/>
              <a:t> </a:t>
            </a:r>
            <a:endParaRPr lang="ru-RU" altLang="ru-RU"/>
          </a:p>
        </p:txBody>
      </p:sp>
      <p:pic>
        <p:nvPicPr>
          <p:cNvPr id="3584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575" y="5056188"/>
            <a:ext cx="171767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/>
          <a:p>
            <a:pPr>
              <a:defRPr/>
            </a:pPr>
            <a:r>
              <a:rPr lang="ru-RU" dirty="0"/>
              <a:t>Спасибо за внимание!</a:t>
            </a:r>
            <a:endParaRPr lang="ru-RU" dirty="0"/>
          </a:p>
        </p:txBody>
      </p:sp>
      <p:sp>
        <p:nvSpPr>
          <p:cNvPr id="36867" name="Текст 4"/>
          <p:cNvSpPr>
            <a:spLocks noGrp="1" noChangeArrowheads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/>
          <a:lstStyle/>
          <a:p>
            <a:r>
              <a:rPr lang="en-US" altLang="ru-RU">
                <a:latin typeface="Futura PT Demi" panose="020B0702020204020303" pitchFamily="34" charset="-52"/>
                <a:hlinkClick r:id="rId1"/>
              </a:rPr>
              <a:t>https://obrazovanie.1c.ru/</a:t>
            </a:r>
            <a:r>
              <a:rPr lang="ru-RU" altLang="ru-RU">
                <a:latin typeface="Futura PT Demi" panose="020B0702020204020303" pitchFamily="34" charset="-52"/>
              </a:rPr>
              <a:t> , </a:t>
            </a:r>
            <a:r>
              <a:rPr lang="en-US" altLang="ru-RU">
                <a:latin typeface="Futura PT Demi" panose="020B0702020204020303" pitchFamily="34" charset="-52"/>
                <a:hlinkClick r:id="rId2"/>
              </a:rPr>
              <a:t>obr@1c.ru</a:t>
            </a:r>
            <a:r>
              <a:rPr lang="en-US" altLang="ru-RU">
                <a:latin typeface="Futura PT Demi" panose="020B0702020204020303" pitchFamily="34" charset="-52"/>
              </a:rPr>
              <a:t> </a:t>
            </a:r>
            <a:endParaRPr lang="ru-RU" altLang="ru-RU">
              <a:latin typeface="Futura PT Demi" panose="020B0702020204020303" pitchFamily="34" charset="-5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4"/>
          <p:cNvSpPr>
            <a:spLocks noGrp="1" noChangeArrowheads="1"/>
          </p:cNvSpPr>
          <p:nvPr>
            <p:ph type="title"/>
          </p:nvPr>
        </p:nvSpPr>
        <p:spPr>
          <a:xfrm>
            <a:off x="1631950" y="88900"/>
            <a:ext cx="10012363" cy="1325563"/>
          </a:xfrm>
        </p:spPr>
        <p:txBody>
          <a:bodyPr/>
          <a:lstStyle/>
          <a:p>
            <a:r>
              <a:rPr lang="ru-RU" altLang="ru-RU" sz="3200">
                <a:latin typeface="Futura PT Demi" panose="020B0702020204020303" pitchFamily="34" charset="-52"/>
              </a:rPr>
              <a:t>Основные возможности для обучения в цифровой образовательной среде</a:t>
            </a:r>
            <a:endParaRPr lang="ru-RU" altLang="ru-RU" sz="3200">
              <a:latin typeface="Futura PT Demi" panose="020B0702020204020303" pitchFamily="34" charset="-52"/>
            </a:endParaRPr>
          </a:p>
        </p:txBody>
      </p:sp>
      <p:sp>
        <p:nvSpPr>
          <p:cNvPr id="9219" name="Текст 5"/>
          <p:cNvSpPr>
            <a:spLocks noGrp="1" noChangeArrowheads="1"/>
          </p:cNvSpPr>
          <p:nvPr>
            <p:ph type="body" idx="1"/>
          </p:nvPr>
        </p:nvSpPr>
        <p:spPr>
          <a:xfrm>
            <a:off x="2063750" y="941388"/>
            <a:ext cx="3905250" cy="823912"/>
          </a:xfrm>
        </p:spPr>
        <p:txBody>
          <a:bodyPr/>
          <a:lstStyle/>
          <a:p>
            <a:r>
              <a:rPr lang="ru-RU" altLang="ru-RU">
                <a:solidFill>
                  <a:srgbClr val="C00000"/>
                </a:solidFill>
                <a:latin typeface="Futura PT Demi" panose="020B0702020204020303" pitchFamily="34" charset="-52"/>
              </a:rPr>
              <a:t>Для школы</a:t>
            </a:r>
            <a:endParaRPr lang="ru-RU" altLang="ru-RU">
              <a:solidFill>
                <a:srgbClr val="C00000"/>
              </a:solidFill>
              <a:latin typeface="Futura PT Demi" panose="020B0702020204020303" pitchFamily="34" charset="-52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46088" y="2217738"/>
            <a:ext cx="5362575" cy="136683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ru-RU" dirty="0">
                <a:latin typeface="Futura PT Demi" panose="020B0702020204020303" pitchFamily="34" charset="-52"/>
              </a:rPr>
              <a:t>Цифровая библиотека по общеобразовательным дисциплинам 1-11 класс</a:t>
            </a:r>
            <a:endParaRPr lang="ru-RU" dirty="0">
              <a:latin typeface="Futura PT Demi" panose="020B0702020204020303" pitchFamily="34" charset="-52"/>
            </a:endParaRPr>
          </a:p>
          <a:p>
            <a:pPr>
              <a:lnSpc>
                <a:spcPct val="120000"/>
              </a:lnSpc>
              <a:defRPr/>
            </a:pPr>
            <a:r>
              <a:rPr lang="ru-RU" dirty="0">
                <a:latin typeface="Futura PT Demi" panose="020B0702020204020303" pitchFamily="34" charset="-52"/>
              </a:rPr>
              <a:t>Инструменты для подготовки цифровых материалов к уроку</a:t>
            </a:r>
            <a:endParaRPr lang="ru-RU" dirty="0">
              <a:latin typeface="Futura PT Demi" panose="020B0702020204020303" pitchFamily="34" charset="-52"/>
            </a:endParaRPr>
          </a:p>
          <a:p>
            <a:pPr>
              <a:defRPr/>
            </a:pPr>
            <a:endParaRPr lang="ru-RU" dirty="0">
              <a:latin typeface="Futura PT Demi" panose="020B0702020204020303" pitchFamily="34" charset="-52"/>
            </a:endParaRPr>
          </a:p>
        </p:txBody>
      </p:sp>
      <p:sp>
        <p:nvSpPr>
          <p:cNvPr id="9221" name="Текст 7"/>
          <p:cNvSpPr>
            <a:spLocks noGrp="1" noChangeArrowheads="1"/>
          </p:cNvSpPr>
          <p:nvPr>
            <p:ph type="body" sz="quarter" idx="3"/>
          </p:nvPr>
        </p:nvSpPr>
        <p:spPr>
          <a:xfrm>
            <a:off x="7824788" y="922338"/>
            <a:ext cx="4121150" cy="823912"/>
          </a:xfrm>
        </p:spPr>
        <p:txBody>
          <a:bodyPr/>
          <a:lstStyle/>
          <a:p>
            <a:r>
              <a:rPr lang="ru-RU" altLang="ru-RU">
                <a:solidFill>
                  <a:srgbClr val="C00000"/>
                </a:solidFill>
                <a:latin typeface="Futura PT Demi" panose="020B0702020204020303" pitchFamily="34" charset="-52"/>
              </a:rPr>
              <a:t>Для колледжа</a:t>
            </a:r>
            <a:endParaRPr lang="ru-RU" altLang="ru-RU">
              <a:solidFill>
                <a:srgbClr val="C00000"/>
              </a:solidFill>
              <a:latin typeface="Futura PT Demi" panose="020B0702020204020303" pitchFamily="34" charset="-52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459538" y="2190750"/>
            <a:ext cx="5364162" cy="1368425"/>
          </a:xfrm>
          <a:solidFill>
            <a:srgbClr val="ECA946">
              <a:alpha val="50000"/>
            </a:srgbClr>
          </a:solidFill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ru-RU" dirty="0">
                <a:latin typeface="Futura PT Demi" panose="020B0702020204020303" pitchFamily="34" charset="-52"/>
              </a:rPr>
              <a:t>Цифровая библиотека по общеобразовательным дисциплинам 10-11 класс</a:t>
            </a:r>
            <a:endParaRPr lang="ru-RU" dirty="0">
              <a:latin typeface="Futura PT Demi" panose="020B0702020204020303" pitchFamily="34" charset="-52"/>
            </a:endParaRPr>
          </a:p>
          <a:p>
            <a:pPr>
              <a:lnSpc>
                <a:spcPct val="120000"/>
              </a:lnSpc>
              <a:defRPr/>
            </a:pPr>
            <a:r>
              <a:rPr lang="ru-RU" dirty="0">
                <a:latin typeface="Futura PT Demi" panose="020B0702020204020303" pitchFamily="34" charset="-52"/>
              </a:rPr>
              <a:t>Инструменты для создания учебных курсов по </a:t>
            </a:r>
            <a:r>
              <a:rPr lang="ru-RU" dirty="0" err="1">
                <a:latin typeface="Futura PT Demi" panose="020B0702020204020303" pitchFamily="34" charset="-52"/>
              </a:rPr>
              <a:t>профдисциплинам</a:t>
            </a:r>
            <a:endParaRPr lang="ru-RU" dirty="0">
              <a:latin typeface="Futura PT Demi" panose="020B0702020204020303" pitchFamily="34" charset="-52"/>
            </a:endParaRPr>
          </a:p>
          <a:p>
            <a:pPr>
              <a:defRPr/>
            </a:pPr>
            <a:endParaRPr lang="ru-RU" dirty="0">
              <a:latin typeface="Futura PT Demi" panose="020B0702020204020303" pitchFamily="34" charset="-52"/>
            </a:endParaRPr>
          </a:p>
        </p:txBody>
      </p:sp>
      <p:sp>
        <p:nvSpPr>
          <p:cNvPr id="9223" name="Номер слайда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7932768-87EB-4239-B1F6-254D372EA404}" type="slidenum">
              <a:rPr lang="ru-RU" altLang="ru-RU" sz="1200">
                <a:solidFill>
                  <a:srgbClr val="898989"/>
                </a:solidFill>
              </a:rPr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6088" y="3643313"/>
            <a:ext cx="11376025" cy="17351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702020204020303" pitchFamily="34" charset="-52"/>
              </a:rPr>
              <a:t>Хранение и редактирование созданных учебных материалов</a:t>
            </a:r>
            <a:endParaRPr lang="ru-RU" altLang="ru-RU" dirty="0">
              <a:latin typeface="Futura PT Demi" panose="020B0702020204020303" pitchFamily="34" charset="-52"/>
            </a:endParaRP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702020204020303" pitchFamily="34" charset="-52"/>
              </a:rPr>
              <a:t>Назначение учащимся групповых и индивидуальных заданий с использованием цифровых ресурсов</a:t>
            </a:r>
            <a:endParaRPr lang="ru-RU" altLang="ru-RU" dirty="0">
              <a:latin typeface="Futura PT Demi" panose="020B0702020204020303" pitchFamily="34" charset="-52"/>
            </a:endParaRP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702020204020303" pitchFamily="34" charset="-52"/>
              </a:rPr>
              <a:t>Автоматическая оценка выполнения тестовых заданий</a:t>
            </a:r>
            <a:endParaRPr lang="ru-RU" altLang="ru-RU" dirty="0">
              <a:latin typeface="Futura PT Demi" panose="020B0702020204020303" pitchFamily="34" charset="-52"/>
            </a:endParaRP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702020204020303" pitchFamily="34" charset="-52"/>
              </a:rPr>
              <a:t>Детальное информирование педагога о процессе выполнения задания</a:t>
            </a:r>
            <a:endParaRPr lang="ru-RU" altLang="ru-RU" dirty="0">
              <a:latin typeface="Futura PT Demi" panose="020B0702020204020303" pitchFamily="34" charset="-52"/>
            </a:endParaRPr>
          </a:p>
          <a:p>
            <a:pPr algn="ctr">
              <a:lnSpc>
                <a:spcPct val="120000"/>
              </a:lnSpc>
              <a:defRPr/>
            </a:pPr>
            <a:endParaRPr lang="ru-RU" altLang="ru-RU" dirty="0">
              <a:latin typeface="Futura PT Demi" panose="020B0702020204020303" pitchFamily="34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738" y="6115050"/>
            <a:ext cx="11376025" cy="757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702020204020303" pitchFamily="34" charset="-52"/>
              </a:rPr>
              <a:t>Интеграция с сервисами для онлайн-занятий</a:t>
            </a:r>
            <a:endParaRPr lang="ru-RU" altLang="ru-RU" dirty="0">
              <a:latin typeface="Futura PT Demi" panose="020B0702020204020303" pitchFamily="34" charset="-52"/>
            </a:endParaRP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702020204020303" pitchFamily="34" charset="-52"/>
              </a:rPr>
              <a:t>Доступ к системе по сети интернет с любого устройства без установки дополнительных приложений</a:t>
            </a:r>
            <a:endParaRPr lang="ru-RU" altLang="ru-RU" dirty="0">
              <a:latin typeface="Futura PT Demi" panose="020B0702020204020303" pitchFamily="34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2438" y="5437188"/>
            <a:ext cx="5656262" cy="646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702020204020303" pitchFamily="34" charset="-52"/>
              </a:rPr>
              <a:t>Оценка уровня достижения планируемых результатов обучения в соответствии с ФГОС 2022</a:t>
            </a:r>
            <a:endParaRPr lang="ru-RU" dirty="0">
              <a:latin typeface="Futura PT Demi" panose="020B0702020204020303" pitchFamily="34" charset="-52"/>
            </a:endParaRPr>
          </a:p>
        </p:txBody>
      </p:sp>
      <p:sp>
        <p:nvSpPr>
          <p:cNvPr id="9227" name="Прямоугольник 12"/>
          <p:cNvSpPr>
            <a:spLocks noChangeArrowheads="1"/>
          </p:cNvSpPr>
          <p:nvPr/>
        </p:nvSpPr>
        <p:spPr bwMode="auto">
          <a:xfrm>
            <a:off x="6451600" y="5410200"/>
            <a:ext cx="5364163" cy="646113"/>
          </a:xfrm>
          <a:prstGeom prst="rect">
            <a:avLst/>
          </a:prstGeom>
          <a:solidFill>
            <a:srgbClr val="ECA94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ru-RU" altLang="ru-RU" sz="1800"/>
              <a:t>Отчеты о действиях педагогов и студентов в системе</a:t>
            </a:r>
            <a:endParaRPr lang="ru-RU" altLang="ru-RU" sz="1800"/>
          </a:p>
        </p:txBody>
      </p:sp>
      <p:sp>
        <p:nvSpPr>
          <p:cNvPr id="14" name="Прямоугольник 13"/>
          <p:cNvSpPr/>
          <p:nvPr/>
        </p:nvSpPr>
        <p:spPr>
          <a:xfrm>
            <a:off x="446088" y="1746250"/>
            <a:ext cx="11376025" cy="4032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702020204020303" pitchFamily="34" charset="-52"/>
              </a:rPr>
              <a:t>Ориентированная на образовательную организацию система администрирования пользователей</a:t>
            </a:r>
            <a:endParaRPr lang="ru-RU" altLang="ru-RU" dirty="0">
              <a:latin typeface="Futura PT Demi" panose="020B0702020204020303" pitchFamily="34" charset="-5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Chernetskaya_T\Application Data\1C\Файлы\ДокументооборотКОРП\Чернецкая Татьяна Александровна 63b9284c-7f2d-11e1-9321-e61f135f2c6f\Cover_Obr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776413"/>
            <a:ext cx="3344862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Номер слайда 3"/>
          <p:cNvSpPr txBox="1">
            <a:spLocks noChangeArrowheads="1"/>
          </p:cNvSpPr>
          <p:nvPr/>
        </p:nvSpPr>
        <p:spPr bwMode="auto">
          <a:xfrm>
            <a:off x="9859963" y="6627813"/>
            <a:ext cx="7667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01EB263-74B3-4F03-9613-2D12DE088E6D}" type="slidenum">
              <a:rPr lang="ru-RU" altLang="ru-RU" sz="1800">
                <a:latin typeface="Arial" panose="020B0604020202020204" pitchFamily="34" charset="0"/>
              </a:rPr>
            </a:fld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>
          <a:xfrm>
            <a:off x="1631950" y="274638"/>
            <a:ext cx="10868025" cy="1081087"/>
          </a:xfrm>
        </p:spPr>
        <p:txBody>
          <a:bodyPr/>
          <a:lstStyle/>
          <a:p>
            <a:r>
              <a:rPr lang="ru-RU" altLang="ru-RU" sz="3200">
                <a:latin typeface="Futura PT Demi" panose="020B0702020204020303" pitchFamily="34" charset="-52"/>
              </a:rPr>
              <a:t>Библиотека «1С:Образование» - более 25 тысяч интерактивных мультимедийных цифровых ресурсов</a:t>
            </a:r>
            <a:endParaRPr lang="ru-RU" altLang="ru-RU" sz="3200">
              <a:latin typeface="Futura PT Demi" panose="020B0702020204020303" pitchFamily="34" charset="-52"/>
            </a:endParaRPr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5529263" y="1749425"/>
            <a:ext cx="6384925" cy="38131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kern="0" dirty="0"/>
              <a:t>Начальная школа (математика, русский язык, литературное чтение, окружающий мир и другие предметы)</a:t>
            </a:r>
            <a:endParaRPr lang="ru-RU" kern="0" dirty="0"/>
          </a:p>
          <a:p>
            <a:pPr marL="342900" lvl="1" indent="-342900">
              <a:defRPr/>
            </a:pPr>
            <a:r>
              <a:rPr lang="ru-RU" sz="2000" kern="0" dirty="0"/>
              <a:t>Математика, алгебра, геометрия, информатика</a:t>
            </a:r>
            <a:endParaRPr lang="ru-RU" sz="2000" kern="0" dirty="0"/>
          </a:p>
          <a:p>
            <a:pPr marL="342900" lvl="1" indent="-342900">
              <a:defRPr/>
            </a:pPr>
            <a:r>
              <a:rPr lang="ru-RU" sz="2000" kern="0" dirty="0"/>
              <a:t>Русский язык</a:t>
            </a:r>
            <a:endParaRPr lang="ru-RU" sz="2000" kern="0" dirty="0"/>
          </a:p>
          <a:p>
            <a:pPr marL="342900" lvl="1" indent="-342900">
              <a:defRPr/>
            </a:pPr>
            <a:r>
              <a:rPr lang="ru-RU" sz="2000" kern="0" dirty="0"/>
              <a:t>Физика</a:t>
            </a:r>
            <a:endParaRPr lang="ru-RU" sz="2000" kern="0" dirty="0"/>
          </a:p>
          <a:p>
            <a:pPr marL="342900" lvl="1" indent="-342900">
              <a:defRPr/>
            </a:pPr>
            <a:r>
              <a:rPr lang="ru-RU" sz="2000" kern="0" dirty="0"/>
              <a:t>Химия, биология, география</a:t>
            </a:r>
            <a:endParaRPr lang="ru-RU" sz="2000" kern="0" dirty="0"/>
          </a:p>
          <a:p>
            <a:pPr marL="342900" lvl="1" indent="-342900">
              <a:defRPr/>
            </a:pPr>
            <a:r>
              <a:rPr lang="ru-RU" sz="2000" kern="0" dirty="0"/>
              <a:t>История, экономика, обществознание</a:t>
            </a:r>
            <a:endParaRPr lang="ru-RU" sz="2000" kern="0" dirty="0"/>
          </a:p>
          <a:p>
            <a:pPr marL="342900" lvl="1" indent="-342900">
              <a:defRPr/>
            </a:pPr>
            <a:endParaRPr lang="ru-RU" sz="2000" kern="0" dirty="0">
              <a:latin typeface="Futura PT Demi" panose="020B0702020204020303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ru-RU" kern="0" dirty="0">
                <a:solidFill>
                  <a:srgbClr val="FF0000"/>
                </a:solidFill>
                <a:latin typeface="Futura PT Demi" panose="020B0702020204020303" pitchFamily="34" charset="0"/>
              </a:rPr>
              <a:t>	</a:t>
            </a:r>
            <a:endParaRPr lang="ru-RU" altLang="ru-RU" b="1" kern="0" dirty="0"/>
          </a:p>
        </p:txBody>
      </p:sp>
      <p:sp>
        <p:nvSpPr>
          <p:cNvPr id="10246" name="Объект 4"/>
          <p:cNvSpPr txBox="1"/>
          <p:nvPr/>
        </p:nvSpPr>
        <p:spPr bwMode="auto">
          <a:xfrm>
            <a:off x="484188" y="5405438"/>
            <a:ext cx="11526837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>
                <a:solidFill>
                  <a:srgbClr val="C00000"/>
                </a:solidFill>
              </a:rPr>
              <a:t>Выпущены издательством «1С-Паблишинг», выпускающим пособия, допущенные к использованию в школах (приказ Минобрнауки РФ №699 от 09.06.16), соответствуют требованиям № 273 –ФЗ «Об образовании в РФ», ст. 18.3</a:t>
            </a:r>
            <a:endParaRPr lang="en-US" altLang="ru-RU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631950" y="641350"/>
            <a:ext cx="10201275" cy="5651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3200" kern="0" dirty="0">
                <a:latin typeface="Futura PT Demi" panose="020B0702020204020303" pitchFamily="34" charset="-52"/>
              </a:rPr>
              <a:t>Типы электронных ресурсов в составе учебных пособий</a:t>
            </a:r>
            <a:endParaRPr lang="ru-RU" sz="3200" kern="0" dirty="0">
              <a:latin typeface="Futura PT Demi" panose="020B0702020204020303" pitchFamily="34" charset="-52"/>
            </a:endParaRPr>
          </a:p>
        </p:txBody>
      </p:sp>
      <p:sp>
        <p:nvSpPr>
          <p:cNvPr id="5" name="Объект 2"/>
          <p:cNvSpPr txBox="1"/>
          <p:nvPr/>
        </p:nvSpPr>
        <p:spPr bwMode="auto">
          <a:xfrm>
            <a:off x="322263" y="1876425"/>
            <a:ext cx="5689600" cy="37576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ru-RU" altLang="ru-RU" kern="0" dirty="0"/>
              <a:t>Анимированные рисунки, карты, лекции</a:t>
            </a:r>
            <a:endParaRPr lang="ru-RU" altLang="ru-RU" kern="0" dirty="0"/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ru-RU" altLang="ru-RU" kern="0" dirty="0"/>
              <a:t>Интерактивные рисунки, карты, схемы и  таблицы</a:t>
            </a:r>
            <a:endParaRPr lang="ru-RU" altLang="ru-RU" kern="0" dirty="0"/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ru-RU" altLang="ru-RU" kern="0" dirty="0"/>
              <a:t>Интерактивные задания</a:t>
            </a:r>
            <a:endParaRPr lang="ru-RU" altLang="ru-RU" kern="0" dirty="0"/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ru-RU" altLang="ru-RU" kern="0" dirty="0"/>
              <a:t>Динамические  модели</a:t>
            </a:r>
            <a:endParaRPr lang="ru-RU" altLang="ru-RU" kern="0" dirty="0"/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ru-RU" altLang="ru-RU" kern="0" dirty="0"/>
              <a:t>Виртуальные лаборатории </a:t>
            </a:r>
            <a:endParaRPr lang="ru-RU" altLang="ru-RU" kern="0" dirty="0"/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ru-RU" kern="0" dirty="0"/>
              <a:t>Виртуальные экскурсии</a:t>
            </a:r>
            <a:endParaRPr lang="ru-RU" kern="0" dirty="0"/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ru-RU" kern="0" dirty="0"/>
              <a:t>Интерактивные энциклопедии, справочники, словари</a:t>
            </a:r>
            <a:endParaRPr lang="ru-RU" kern="0" dirty="0"/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endParaRPr lang="ru-RU" altLang="ru-RU" kern="0" dirty="0"/>
          </a:p>
          <a:p>
            <a:pPr>
              <a:defRPr/>
            </a:pPr>
            <a:endParaRPr lang="ru-RU" kern="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1624013"/>
            <a:ext cx="2376487" cy="1778000"/>
          </a:xfrm>
          <a:prstGeom prst="rect">
            <a:avLst/>
          </a:prstGeom>
          <a:noFill/>
          <a:ln w="12700" algn="ctr">
            <a:solidFill>
              <a:schemeClr val="bg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663" y="1876425"/>
            <a:ext cx="2327275" cy="209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0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3370263"/>
            <a:ext cx="2344738" cy="17478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Рисунок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2830513"/>
            <a:ext cx="23876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K:\[1C]\_Доклады\[2019] ЦУМК\картинки для презентации\snap357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51750" y="4695825"/>
            <a:ext cx="2289175" cy="18208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273" name="Picture 7" descr="MapKit_Hi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0" t="13106" r="12453" b="14725"/>
          <a:stretch>
            <a:fillRect/>
          </a:stretch>
        </p:blipFill>
        <p:spPr bwMode="auto">
          <a:xfrm>
            <a:off x="9337675" y="4270375"/>
            <a:ext cx="2327275" cy="1697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966913" y="357188"/>
            <a:ext cx="9410700" cy="1081087"/>
          </a:xfrm>
        </p:spPr>
        <p:txBody>
          <a:bodyPr/>
          <a:lstStyle/>
          <a:p>
            <a:r>
              <a:rPr lang="ru-RU" altLang="ru-RU" sz="3200">
                <a:latin typeface="Futura PT Demi" panose="020B0702020204020303" pitchFamily="34" charset="-52"/>
              </a:rPr>
              <a:t>Авторские учебные материалы</a:t>
            </a:r>
            <a:endParaRPr lang="ru-RU" altLang="ru-RU" sz="3200">
              <a:latin typeface="Futura PT Demi" panose="020B0702020204020303" pitchFamily="34" charset="-52"/>
            </a:endParaRPr>
          </a:p>
        </p:txBody>
      </p:sp>
      <p:sp>
        <p:nvSpPr>
          <p:cNvPr id="12291" name="Rectangle 4"/>
          <p:cNvSpPr txBox="1">
            <a:spLocks noChangeArrowheads="1"/>
          </p:cNvSpPr>
          <p:nvPr/>
        </p:nvSpPr>
        <p:spPr bwMode="auto">
          <a:xfrm>
            <a:off x="263525" y="1757363"/>
            <a:ext cx="6056313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685800" indent="-2286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C00000"/>
              </a:buClr>
            </a:pPr>
            <a:r>
              <a:rPr lang="ru-RU" altLang="ru-RU"/>
              <a:t>Иллюстрированные тексты (</a:t>
            </a:r>
            <a:r>
              <a:rPr lang="en-US" altLang="ru-RU"/>
              <a:t>html-</a:t>
            </a:r>
            <a:r>
              <a:rPr lang="ru-RU" altLang="ru-RU"/>
              <a:t>страницы) с включенными мультимедиа-объектами (изображения, аудио, видео)</a:t>
            </a:r>
            <a:endParaRPr lang="ru-RU" altLang="ru-RU"/>
          </a:p>
          <a:p>
            <a:pPr eaLnBrk="1" hangingPunct="1">
              <a:spcBef>
                <a:spcPts val="1000"/>
              </a:spcBef>
              <a:buClr>
                <a:srgbClr val="C00000"/>
              </a:buClr>
            </a:pPr>
            <a:r>
              <a:rPr lang="ru-RU" altLang="ru-RU"/>
              <a:t>Медиафайлы</a:t>
            </a:r>
            <a:endParaRPr lang="ru-RU" altLang="ru-RU"/>
          </a:p>
          <a:p>
            <a:pPr eaLnBrk="1" hangingPunct="1">
              <a:spcBef>
                <a:spcPts val="1000"/>
              </a:spcBef>
              <a:buClr>
                <a:srgbClr val="C00000"/>
              </a:buClr>
            </a:pPr>
            <a:r>
              <a:rPr lang="ru-RU" altLang="ru-RU"/>
              <a:t>Тестовые задания с автоматической проверкой</a:t>
            </a:r>
            <a:endParaRPr lang="ru-RU" altLang="ru-RU"/>
          </a:p>
          <a:p>
            <a:pPr eaLnBrk="1" hangingPunct="1">
              <a:spcBef>
                <a:spcPts val="1000"/>
              </a:spcBef>
              <a:buClr>
                <a:srgbClr val="C00000"/>
              </a:buClr>
            </a:pPr>
            <a:r>
              <a:rPr lang="ru-RU" altLang="ru-RU"/>
              <a:t>Творческие задания с ручной проверкой </a:t>
            </a:r>
            <a:endParaRPr lang="ru-RU" altLang="ru-RU"/>
          </a:p>
          <a:p>
            <a:pPr eaLnBrk="1" hangingPunct="1">
              <a:spcBef>
                <a:spcPts val="1000"/>
              </a:spcBef>
              <a:buClr>
                <a:srgbClr val="C00000"/>
              </a:buClr>
            </a:pPr>
            <a:r>
              <a:rPr lang="ru-RU" altLang="ru-RU"/>
              <a:t>Учебные материалы различного дидактического назначения:</a:t>
            </a:r>
            <a:endParaRPr lang="ru-RU" altLang="ru-RU"/>
          </a:p>
          <a:p>
            <a:pPr lvl="1" eaLnBrk="1" hangingPunct="1">
              <a:spcBef>
                <a:spcPts val="500"/>
              </a:spcBef>
              <a:buClr>
                <a:srgbClr val="C00000"/>
              </a:buClr>
            </a:pPr>
            <a:r>
              <a:rPr lang="ru-RU" altLang="ru-RU"/>
              <a:t>Обучающие задания</a:t>
            </a:r>
            <a:endParaRPr lang="ru-RU" altLang="ru-RU"/>
          </a:p>
          <a:p>
            <a:pPr lvl="1" eaLnBrk="1" hangingPunct="1">
              <a:spcBef>
                <a:spcPts val="500"/>
              </a:spcBef>
              <a:buClr>
                <a:srgbClr val="C00000"/>
              </a:buClr>
            </a:pPr>
            <a:r>
              <a:rPr lang="ru-RU" altLang="ru-RU"/>
              <a:t>Тренажеры, в том числе пошаговые</a:t>
            </a:r>
            <a:endParaRPr lang="ru-RU" altLang="ru-RU"/>
          </a:p>
          <a:p>
            <a:pPr lvl="1" eaLnBrk="1" hangingPunct="1">
              <a:spcBef>
                <a:spcPts val="500"/>
              </a:spcBef>
              <a:buClr>
                <a:srgbClr val="C00000"/>
              </a:buClr>
            </a:pPr>
            <a:r>
              <a:rPr lang="ru-RU" altLang="ru-RU"/>
              <a:t>Лабораторные и практические работы</a:t>
            </a:r>
            <a:endParaRPr lang="ru-RU" altLang="ru-RU"/>
          </a:p>
          <a:p>
            <a:pPr lvl="1" eaLnBrk="1" hangingPunct="1">
              <a:spcBef>
                <a:spcPts val="500"/>
              </a:spcBef>
              <a:buClr>
                <a:srgbClr val="C00000"/>
              </a:buClr>
            </a:pPr>
            <a:r>
              <a:rPr lang="ru-RU" altLang="ru-RU"/>
              <a:t>Контрольные тесты</a:t>
            </a:r>
            <a:endParaRPr lang="ru-RU" altLang="ru-RU" sz="2000">
              <a:latin typeface="Arial" panose="020B0604020202020204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ts val="1000"/>
              </a:spcBef>
              <a:buClrTx/>
              <a:buFont typeface="Wingdings" panose="05000000000000000000" pitchFamily="2" charset="2"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12292" name="Рисунок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1628775"/>
            <a:ext cx="5589587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/>
          <a:p>
            <a:pPr>
              <a:defRPr/>
            </a:pPr>
            <a:r>
              <a:rPr lang="ru-RU" dirty="0"/>
              <a:t>Конструктор урока – новый инструмент педагога</a:t>
            </a:r>
            <a:endParaRPr lang="ru-RU" dirty="0"/>
          </a:p>
        </p:txBody>
      </p:sp>
      <p:sp>
        <p:nvSpPr>
          <p:cNvPr id="13315" name="Текст 4"/>
          <p:cNvSpPr>
            <a:spLocks noGrp="1" noChangeArrowheads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/>
          <a:lstStyle/>
          <a:p>
            <a:endParaRPr lang="ru-RU" altLang="ru-RU">
              <a:latin typeface="Futura PT Demi" panose="020B0702020204020303" pitchFamily="34" charset="-5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 noChangeArrowheads="1"/>
          </p:cNvSpPr>
          <p:nvPr>
            <p:ph type="title"/>
          </p:nvPr>
        </p:nvSpPr>
        <p:spPr>
          <a:xfrm>
            <a:off x="2351088" y="661988"/>
            <a:ext cx="6913562" cy="371475"/>
          </a:xfrm>
        </p:spPr>
        <p:txBody>
          <a:bodyPr/>
          <a:lstStyle/>
          <a:p>
            <a:r>
              <a:rPr lang="ru-RU" altLang="ru-RU" sz="3200">
                <a:latin typeface="Futura PT Demi" panose="020B0702020204020303" pitchFamily="34" charset="-52"/>
              </a:rPr>
              <a:t>Изменения ФГОС 3.0.</a:t>
            </a:r>
            <a:endParaRPr lang="ru-RU" altLang="ru-RU" sz="3200">
              <a:latin typeface="Futura PT Demi" panose="020B0702020204020303" pitchFamily="34" charset="-52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550863" y="1916113"/>
            <a:ext cx="10814050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algn="just">
              <a:spcBef>
                <a:spcPct val="0"/>
              </a:spcBef>
              <a:buClr>
                <a:srgbClr val="C00000"/>
              </a:buClr>
            </a:pPr>
            <a:r>
              <a:rPr lang="ru-RU" altLang="ru-RU"/>
              <a:t>Вариативность содержания: разработка и реализация индивидуальных учебных планов, программ углублённого изучения отдельных предметов, учебных курсов и модулей.</a:t>
            </a:r>
            <a:endParaRPr lang="ru-RU" altLang="ru-RU"/>
          </a:p>
          <a:p>
            <a:pPr algn="just">
              <a:spcBef>
                <a:spcPct val="0"/>
              </a:spcBef>
              <a:buClr>
                <a:srgbClr val="C00000"/>
              </a:buClr>
            </a:pPr>
            <a:r>
              <a:rPr lang="ru-RU" altLang="ru-RU"/>
              <a:t>Требования к результатам освоения ООП: особое внимание уделяется </a:t>
            </a:r>
            <a:r>
              <a:rPr lang="ru-RU" altLang="ru-RU">
                <a:solidFill>
                  <a:srgbClr val="C00000"/>
                </a:solidFill>
              </a:rPr>
              <a:t>наличию всех групп и видов результатов</a:t>
            </a:r>
            <a:r>
              <a:rPr lang="ru-RU" altLang="ru-RU"/>
              <a:t> каждого модуля по каждому предмету (личностные, предметные, метапредметные).</a:t>
            </a:r>
            <a:endParaRPr lang="ru-RU" altLang="ru-RU"/>
          </a:p>
          <a:p>
            <a:pPr algn="just">
              <a:spcBef>
                <a:spcPct val="0"/>
              </a:spcBef>
              <a:buClr>
                <a:srgbClr val="C00000"/>
              </a:buClr>
            </a:pPr>
            <a:r>
              <a:rPr lang="ru-RU" altLang="ru-RU"/>
              <a:t>Рабочие программы учебных предметов должны </a:t>
            </a:r>
            <a:r>
              <a:rPr lang="ru-RU" altLang="ru-RU">
                <a:solidFill>
                  <a:srgbClr val="C00000"/>
                </a:solidFill>
              </a:rPr>
              <a:t>включать описание «электронных (цифровых) образовательных ресурсов</a:t>
            </a:r>
            <a:r>
              <a:rPr lang="ru-RU" altLang="ru-RU"/>
              <a:t>, являющихся учебно-методическими материалами (мультимедийные программы, ..., виртуальные лаборатории, игровые программы, коллекции цифровых образовательных ресурсов), используемыми для обучения и воспитания различных групп пользователей, представленными в электронном (цифровом) виде и реализующими дидактические возможности ИКТ, содержание которых соответствует законодательству об образовании</a:t>
            </a:r>
            <a:endParaRPr lang="ru-RU" altLang="ru-RU"/>
          </a:p>
          <a:p>
            <a:pPr algn="just">
              <a:spcBef>
                <a:spcPct val="0"/>
              </a:spcBef>
              <a:buClrTx/>
            </a:pPr>
            <a:endParaRPr lang="ru-RU" alt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/>
          <p:nvPr/>
        </p:nvSpPr>
        <p:spPr bwMode="auto">
          <a:xfrm>
            <a:off x="1919288" y="620713"/>
            <a:ext cx="9721850" cy="3698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3200" kern="0" dirty="0"/>
              <a:t>«Конструктор урока» - новый инструмент педагога: возможности</a:t>
            </a:r>
            <a:endParaRPr lang="ru-RU" sz="3200" kern="0" dirty="0"/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263525" y="1766888"/>
            <a:ext cx="640873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/>
              <a:t>Создание технологической карты урока любых форм и видов за 10 минут </a:t>
            </a:r>
            <a:endParaRPr lang="ru-RU" altLang="ru-RU"/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/>
              <a:t>Автоматический подбор целевых назначений и результатов урока в соответствии с ФОП  с возможностью дополнения и редактирования</a:t>
            </a:r>
            <a:endParaRPr lang="ru-RU" altLang="ru-RU"/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/>
              <a:t>Возможность подобрать все необходимые электронные ресурсы, как из библиотеки «1С:Образование», так и авторские</a:t>
            </a:r>
            <a:endParaRPr lang="ru-RU" altLang="ru-RU"/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/>
              <a:t>Хранение технологической карты в системе «1С:Образование» с возможностью редактирования и обмена с коллегами</a:t>
            </a:r>
            <a:endParaRPr lang="ru-RU" altLang="ru-RU"/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/>
              <a:t>Экспорт результатов в </a:t>
            </a:r>
            <a:r>
              <a:rPr lang="en-US" altLang="ru-RU"/>
              <a:t>PDF </a:t>
            </a:r>
            <a:r>
              <a:rPr lang="ru-RU" altLang="ru-RU"/>
              <a:t>и электронные таблицы</a:t>
            </a:r>
            <a:endParaRPr lang="ru-RU" altLang="ru-RU"/>
          </a:p>
        </p:txBody>
      </p:sp>
      <p:pic>
        <p:nvPicPr>
          <p:cNvPr id="15364" name="Рисунок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2349500"/>
            <a:ext cx="5997575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8401</Words>
  <Application>WPS Presentation</Application>
  <PresentationFormat>Широкоэкранный</PresentationFormat>
  <Paragraphs>214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2" baseType="lpstr">
      <vt:lpstr>Arial</vt:lpstr>
      <vt:lpstr>SimSun</vt:lpstr>
      <vt:lpstr>Wingdings</vt:lpstr>
      <vt:lpstr>Futura PT Demi</vt:lpstr>
      <vt:lpstr>Calibri</vt:lpstr>
      <vt:lpstr>Futura PT Demi</vt:lpstr>
      <vt:lpstr>Times New Roman</vt:lpstr>
      <vt:lpstr>Microsoft YaHei</vt:lpstr>
      <vt:lpstr>Arial Unicode MS</vt:lpstr>
      <vt:lpstr>Futura PT Book</vt:lpstr>
      <vt:lpstr>Futura PT Demi</vt:lpstr>
      <vt:lpstr>Segoe Print</vt:lpstr>
      <vt:lpstr>Специальное оформление</vt:lpstr>
      <vt:lpstr>PowerPoint 演示文稿</vt:lpstr>
      <vt:lpstr>PowerPoint 演示文稿</vt:lpstr>
      <vt:lpstr>Основные возможности для обучения в цифровой образовательной среде</vt:lpstr>
      <vt:lpstr>Библиотека «1С:Образование» - более 25 тысяч интерактивных мультимедийных цифровых ресурсов</vt:lpstr>
      <vt:lpstr>PowerPoint 演示文稿</vt:lpstr>
      <vt:lpstr>Авторские учебные материалы</vt:lpstr>
      <vt:lpstr>Конструктор урока – новый инструмент педагога</vt:lpstr>
      <vt:lpstr>Изменения ФГОС 3.0.</vt:lpstr>
      <vt:lpstr>PowerPoint 演示文稿</vt:lpstr>
      <vt:lpstr>Выбор основных параметров урока:  класс, предмет, тема</vt:lpstr>
      <vt:lpstr>PowerPoint 演示文稿</vt:lpstr>
      <vt:lpstr>Подбор цифровых образовательных ресурсов к этапам урока</vt:lpstr>
      <vt:lpstr>Выбор необходимых образовательных результатов урока в соответствии с ФОП</vt:lpstr>
      <vt:lpstr>PowerPoint 演示文稿</vt:lpstr>
      <vt:lpstr>Пример: урок первичного предъявления новых знаний по теме «Раздробленность на Руси», история, 6 класс </vt:lpstr>
      <vt:lpstr>Еще пример: урок обобщения и систематизации по теме «Четырехугольники», геометрия, 8 класс </vt:lpstr>
      <vt:lpstr>Как проверить, Достигнуты ли предметные результаты?</vt:lpstr>
      <vt:lpstr>Детальный анализ результатов освоение образовательной программы – в системе «1С:Оценка качества образования»</vt:lpstr>
      <vt:lpstr>Возможности облачной системы  1С:Оценка качества образования</vt:lpstr>
      <vt:lpstr>Индивидуальный уровень</vt:lpstr>
      <vt:lpstr>Уровень класса</vt:lpstr>
      <vt:lpstr>Уровень школы</vt:lpstr>
      <vt:lpstr>заключение</vt:lpstr>
      <vt:lpstr>Как подключиться к системе «1С:Образование»</vt:lpstr>
      <vt:lpstr>Как подключиться к системе «1С:Оценка качества образования»</vt:lpstr>
      <vt:lpstr>Акция «Лето в подарок!» с 15 мая по 15 июля 2024 г.</vt:lpstr>
      <vt:lpstr>Актуальная информация о системе «1С:Образование» –  в видеоматериалах на сайте!</vt:lpstr>
      <vt:lpstr>Новая механика получения сертификатов образовательных проектов фирмы «1С»</vt:lpstr>
      <vt:lpstr>Спасибо за внимание!</vt:lpstr>
    </vt:vector>
  </TitlesOfParts>
  <Company>1C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Tishina_M</cp:lastModifiedBy>
  <cp:revision>656</cp:revision>
  <dcterms:created xsi:type="dcterms:W3CDTF">2015-09-09T08:16:00Z</dcterms:created>
  <dcterms:modified xsi:type="dcterms:W3CDTF">2024-05-15T14:32:54Z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DDD072456E2743D39EB8957748B4DAB5_12</vt:lpwstr>
  </property>
  <property fmtid="{D5CDD505-2E9C-101B-9397-08002B2CF9AE}" pid="3" name="KSOProductBuildVer">
    <vt:lpwstr>1049-12.2.0.16909</vt:lpwstr>
  </property>
</Properties>
</file>